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46"/>
  </p:notesMasterIdLst>
  <p:handoutMasterIdLst>
    <p:handoutMasterId r:id="rId47"/>
  </p:handoutMasterIdLst>
  <p:sldIdLst>
    <p:sldId id="313" r:id="rId2"/>
    <p:sldId id="314" r:id="rId3"/>
    <p:sldId id="318" r:id="rId4"/>
    <p:sldId id="315" r:id="rId5"/>
    <p:sldId id="316" r:id="rId6"/>
    <p:sldId id="321" r:id="rId7"/>
    <p:sldId id="317" r:id="rId8"/>
    <p:sldId id="319" r:id="rId9"/>
    <p:sldId id="320" r:id="rId10"/>
    <p:sldId id="323" r:id="rId11"/>
    <p:sldId id="324" r:id="rId12"/>
    <p:sldId id="325" r:id="rId13"/>
    <p:sldId id="326" r:id="rId14"/>
    <p:sldId id="338" r:id="rId15"/>
    <p:sldId id="340" r:id="rId16"/>
    <p:sldId id="339" r:id="rId17"/>
    <p:sldId id="328" r:id="rId18"/>
    <p:sldId id="329" r:id="rId19"/>
    <p:sldId id="354" r:id="rId20"/>
    <p:sldId id="330" r:id="rId21"/>
    <p:sldId id="356" r:id="rId22"/>
    <p:sldId id="357" r:id="rId23"/>
    <p:sldId id="355" r:id="rId24"/>
    <p:sldId id="358" r:id="rId25"/>
    <p:sldId id="331" r:id="rId26"/>
    <p:sldId id="359" r:id="rId27"/>
    <p:sldId id="360" r:id="rId28"/>
    <p:sldId id="334" r:id="rId29"/>
    <p:sldId id="335" r:id="rId30"/>
    <p:sldId id="336" r:id="rId31"/>
    <p:sldId id="333" r:id="rId32"/>
    <p:sldId id="341" r:id="rId33"/>
    <p:sldId id="342" r:id="rId34"/>
    <p:sldId id="337" r:id="rId35"/>
    <p:sldId id="343" r:id="rId36"/>
    <p:sldId id="344" r:id="rId37"/>
    <p:sldId id="345" r:id="rId38"/>
    <p:sldId id="346" r:id="rId39"/>
    <p:sldId id="348" r:id="rId40"/>
    <p:sldId id="349" r:id="rId41"/>
    <p:sldId id="350" r:id="rId42"/>
    <p:sldId id="351" r:id="rId43"/>
    <p:sldId id="352" r:id="rId44"/>
    <p:sldId id="332" r:id="rId4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3300"/>
    <a:srgbClr val="990000"/>
    <a:srgbClr val="00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108" y="-198"/>
      </p:cViewPr>
      <p:guideLst>
        <p:guide orient="horz" pos="679"/>
        <p:guide pos="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6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87BFA63-F3E1-4314-AE52-7B4269A88C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3477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051E81-F1F8-489D-81DE-533C632203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8104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2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61456" name="Clip" r:id="rId3" imgW="0" imgH="0" progId="">
              <p:embed/>
            </p:oleObj>
          </a:graphicData>
        </a:graphic>
      </p:graphicFrame>
      <p:sp>
        <p:nvSpPr>
          <p:cNvPr id="103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862263" y="5780088"/>
            <a:ext cx="34480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>
                <a:solidFill>
                  <a:srgbClr val="578963"/>
                </a:solidFill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fld id="{5C1F8570-91E0-43F4-920D-8F7189E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260264-A890-4983-A7A7-84E31B8D8F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117475"/>
            <a:ext cx="2019300" cy="58801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117475"/>
            <a:ext cx="5905500" cy="58801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694B2-2BA4-4B59-ABD5-9D3FA35F04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96F2F7-97A6-4DD8-92DF-D5E1DB79B0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EB2FF6-F89A-42FF-835F-F64FB4E6BE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388" y="1093788"/>
            <a:ext cx="3754437" cy="4903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093788"/>
            <a:ext cx="3754438" cy="4903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D11782-7737-4A56-BE2D-B31129F1B9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4C5F04-783B-4503-9F24-A2360F629F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B3F651-A551-48AB-9690-F3CDC2D3A4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80E4AA-0283-4277-9D5C-01C71D12AA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6E7655-09B2-4434-8BCF-DBE631F7DC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D5B3F9-0127-4714-8D5D-C933E269B5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rgbClr val="F8F8F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4388" y="1093788"/>
            <a:ext cx="7661275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charset="0"/>
              </a:defRPr>
            </a:lvl1pPr>
          </a:lstStyle>
          <a:p>
            <a:fld id="{391D7E4F-3947-459F-A34F-42AC7F2AC77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4481513" y="6613525"/>
            <a:ext cx="4445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chemeClr val="tx2"/>
                </a:solidFill>
              </a:rPr>
              <a:t>1.</a:t>
            </a:r>
            <a:fld id="{BB99BAFE-9FB1-4EAB-8F79-AC60EBD5B030}" type="slidenum">
              <a:rPr lang="en-US" sz="1000" b="1">
                <a:solidFill>
                  <a:schemeClr val="tx2"/>
                </a:solidFill>
              </a:rPr>
              <a:pPr>
                <a:spcBef>
                  <a:spcPct val="50000"/>
                </a:spcBef>
              </a:pPr>
              <a:t>‹#›</a:t>
            </a:fld>
            <a:endParaRPr lang="en-US" sz="1000" b="1">
              <a:solidFill>
                <a:schemeClr val="tx2"/>
              </a:solidFill>
            </a:endParaRP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117475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0" y="6613525"/>
            <a:ext cx="18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US" sz="1000" b="1">
              <a:solidFill>
                <a:schemeClr val="tx2"/>
              </a:solidFill>
              <a:ea typeface="+mn-ea"/>
            </a:endParaRPr>
          </a:p>
        </p:txBody>
      </p:sp>
      <p:sp>
        <p:nvSpPr>
          <p:cNvPr id="102408" name="Freeform 8"/>
          <p:cNvSpPr>
            <a:spLocks/>
          </p:cNvSpPr>
          <p:nvPr/>
        </p:nvSpPr>
        <p:spPr bwMode="auto">
          <a:xfrm>
            <a:off x="8916988" y="5445125"/>
            <a:ext cx="227012" cy="47625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2" y="48"/>
              </a:cxn>
              <a:cxn ang="0">
                <a:pos x="9" y="34"/>
              </a:cxn>
              <a:cxn ang="0">
                <a:pos x="17" y="25"/>
              </a:cxn>
              <a:cxn ang="0">
                <a:pos x="30" y="17"/>
              </a:cxn>
              <a:cxn ang="0">
                <a:pos x="45" y="10"/>
              </a:cxn>
              <a:cxn ang="0">
                <a:pos x="57" y="6"/>
              </a:cxn>
              <a:cxn ang="0">
                <a:pos x="70" y="2"/>
              </a:cxn>
              <a:cxn ang="0">
                <a:pos x="85" y="0"/>
              </a:cxn>
              <a:cxn ang="0">
                <a:pos x="100" y="0"/>
              </a:cxn>
              <a:cxn ang="0">
                <a:pos x="118" y="0"/>
              </a:cxn>
              <a:cxn ang="0">
                <a:pos x="137" y="0"/>
              </a:cxn>
              <a:cxn ang="0">
                <a:pos x="154" y="2"/>
              </a:cxn>
              <a:cxn ang="0">
                <a:pos x="173" y="6"/>
              </a:cxn>
              <a:cxn ang="0">
                <a:pos x="192" y="8"/>
              </a:cxn>
              <a:cxn ang="0">
                <a:pos x="209" y="12"/>
              </a:cxn>
              <a:cxn ang="0">
                <a:pos x="224" y="15"/>
              </a:cxn>
              <a:cxn ang="0">
                <a:pos x="239" y="19"/>
              </a:cxn>
              <a:cxn ang="0">
                <a:pos x="254" y="23"/>
              </a:cxn>
              <a:cxn ang="0">
                <a:pos x="266" y="25"/>
              </a:cxn>
              <a:cxn ang="0">
                <a:pos x="273" y="27"/>
              </a:cxn>
              <a:cxn ang="0">
                <a:pos x="283" y="31"/>
              </a:cxn>
              <a:cxn ang="0">
                <a:pos x="279" y="44"/>
              </a:cxn>
              <a:cxn ang="0">
                <a:pos x="273" y="42"/>
              </a:cxn>
              <a:cxn ang="0">
                <a:pos x="260" y="40"/>
              </a:cxn>
              <a:cxn ang="0">
                <a:pos x="241" y="36"/>
              </a:cxn>
              <a:cxn ang="0">
                <a:pos x="230" y="34"/>
              </a:cxn>
              <a:cxn ang="0">
                <a:pos x="218" y="32"/>
              </a:cxn>
              <a:cxn ang="0">
                <a:pos x="207" y="31"/>
              </a:cxn>
              <a:cxn ang="0">
                <a:pos x="196" y="29"/>
              </a:cxn>
              <a:cxn ang="0">
                <a:pos x="182" y="27"/>
              </a:cxn>
              <a:cxn ang="0">
                <a:pos x="173" y="25"/>
              </a:cxn>
              <a:cxn ang="0">
                <a:pos x="163" y="23"/>
              </a:cxn>
              <a:cxn ang="0">
                <a:pos x="154" y="21"/>
              </a:cxn>
              <a:cxn ang="0">
                <a:pos x="142" y="19"/>
              </a:cxn>
              <a:cxn ang="0">
                <a:pos x="110" y="15"/>
              </a:cxn>
              <a:cxn ang="0">
                <a:pos x="83" y="21"/>
              </a:cxn>
              <a:cxn ang="0">
                <a:pos x="59" y="29"/>
              </a:cxn>
              <a:cxn ang="0">
                <a:pos x="53" y="31"/>
              </a:cxn>
              <a:cxn ang="0">
                <a:pos x="43" y="34"/>
              </a:cxn>
              <a:cxn ang="0">
                <a:pos x="32" y="38"/>
              </a:cxn>
              <a:cxn ang="0">
                <a:pos x="23" y="44"/>
              </a:cxn>
              <a:cxn ang="0">
                <a:pos x="7" y="55"/>
              </a:cxn>
              <a:cxn ang="0">
                <a:pos x="2" y="61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90000"/>
        <a:buFont typeface="Monotype Sorts" charset="2"/>
        <a:buChar char="n"/>
        <a:defRPr kumimoji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SzPct val="80000"/>
        <a:buFont typeface="Monotype Sorts" charset="2"/>
        <a:buChar char="l"/>
        <a:defRPr kumimoji="1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CC33"/>
        </a:buClr>
        <a:buSzPct val="75000"/>
        <a:buFont typeface="Webdings" charset="2"/>
        <a:buChar char="4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7538" y="1130300"/>
            <a:ext cx="7772400" cy="1611313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CMPT </a:t>
            </a:r>
            <a:r>
              <a:rPr lang="en-US" dirty="0" smtClean="0">
                <a:ea typeface="+mj-ea"/>
                <a:cs typeface="+mj-cs"/>
              </a:rPr>
              <a:t>120 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smtClean="0">
                <a:ea typeface="+mj-ea"/>
                <a:cs typeface="+mj-cs"/>
              </a:rPr>
              <a:t>Control Structures in Python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60500" y="3084513"/>
            <a:ext cx="6400800" cy="1504950"/>
          </a:xfrm>
        </p:spPr>
        <p:txBody>
          <a:bodyPr/>
          <a:lstStyle/>
          <a:p>
            <a:r>
              <a:rPr lang="en-US" smtClean="0"/>
              <a:t>Summer 2012</a:t>
            </a:r>
          </a:p>
          <a:p>
            <a:r>
              <a:rPr lang="en-US" smtClean="0"/>
              <a:t>Instructor: Hassan </a:t>
            </a:r>
            <a:r>
              <a:rPr lang="en-US" err="1" smtClean="0"/>
              <a:t>Khosravi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While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388" y="809470"/>
            <a:ext cx="7661275" cy="5188106"/>
          </a:xfrm>
        </p:spPr>
        <p:txBody>
          <a:bodyPr/>
          <a:lstStyle/>
          <a:p>
            <a:r>
              <a:rPr lang="en-US" dirty="0" smtClean="0"/>
              <a:t>To construct a while loop, you use a condition as you did in a if statement.</a:t>
            </a:r>
          </a:p>
          <a:p>
            <a:r>
              <a:rPr lang="en-US" dirty="0" smtClean="0"/>
              <a:t>The body of the loop will execute as many times as necessary until the condition becomes false.</a:t>
            </a:r>
          </a:p>
          <a:p>
            <a:endParaRPr lang="en-US" sz="900" dirty="0" smtClean="0"/>
          </a:p>
          <a:p>
            <a:r>
              <a:rPr lang="en-US" dirty="0" smtClean="0"/>
              <a:t>name = </a:t>
            </a:r>
            <a:r>
              <a:rPr lang="en-US" dirty="0" err="1" smtClean="0"/>
              <a:t>raw_input</a:t>
            </a:r>
            <a:r>
              <a:rPr lang="en-US" dirty="0" smtClean="0"/>
              <a:t>("What is your name? ")</a:t>
            </a:r>
          </a:p>
          <a:p>
            <a:r>
              <a:rPr lang="en-US" dirty="0" smtClean="0"/>
              <a:t>while name=="":</a:t>
            </a:r>
          </a:p>
          <a:p>
            <a:r>
              <a:rPr lang="en-US" dirty="0" smtClean="0"/>
              <a:t>     name = </a:t>
            </a:r>
            <a:r>
              <a:rPr lang="en-US" dirty="0" err="1" smtClean="0"/>
              <a:t>raw_input</a:t>
            </a:r>
            <a:r>
              <a:rPr lang="en-US" dirty="0" smtClean="0"/>
              <a:t>("Please enter your name: ")</a:t>
            </a:r>
          </a:p>
          <a:p>
            <a:r>
              <a:rPr lang="en-US" dirty="0" smtClean="0"/>
              <a:t>print "Hello, " + name</a:t>
            </a:r>
          </a:p>
          <a:p>
            <a:endParaRPr lang="en-US" sz="1050" dirty="0" smtClean="0"/>
          </a:p>
          <a:p>
            <a:r>
              <a:rPr lang="en-US" dirty="0" smtClean="0"/>
              <a:t>When you use an </a:t>
            </a:r>
            <a:r>
              <a:rPr lang="en-US" dirty="0" err="1" smtClean="0"/>
              <a:t>indeﬁnite</a:t>
            </a:r>
            <a:r>
              <a:rPr lang="en-US" dirty="0" smtClean="0"/>
              <a:t> loop, you have to make sure that the loop condition eventually becomes false. If not, your program will just sit there looping forever. This is called an </a:t>
            </a:r>
            <a:r>
              <a:rPr lang="en-US" dirty="0" err="1" smtClean="0"/>
              <a:t>inﬁnite</a:t>
            </a:r>
            <a:r>
              <a:rPr lang="en-US" dirty="0" smtClean="0"/>
              <a:t> loop.</a:t>
            </a:r>
          </a:p>
          <a:p>
            <a:r>
              <a:rPr lang="en-US" dirty="0" smtClean="0"/>
              <a:t>x =1</a:t>
            </a:r>
          </a:p>
          <a:p>
            <a:r>
              <a:rPr lang="en-US" dirty="0" smtClean="0"/>
              <a:t>while x==1:</a:t>
            </a:r>
          </a:p>
          <a:p>
            <a:r>
              <a:rPr lang="en-US" dirty="0" smtClean="0"/>
              <a:t>     print "x is 1“</a:t>
            </a:r>
          </a:p>
          <a:p>
            <a:r>
              <a:rPr lang="en-US" dirty="0" smtClean="0"/>
              <a:t>Press control-C to stop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 of positive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sum of some positive numbers</a:t>
            </a:r>
          </a:p>
          <a:p>
            <a:r>
              <a:rPr lang="en-US" sz="1600" dirty="0" smtClean="0"/>
              <a:t>2. write "Enter some numbers"</a:t>
            </a:r>
          </a:p>
          <a:p>
            <a:r>
              <a:rPr lang="en-US" sz="1600" dirty="0" smtClean="0"/>
              <a:t>3. set sum to 0</a:t>
            </a:r>
          </a:p>
          <a:p>
            <a:r>
              <a:rPr lang="en-US" sz="1600" dirty="0" smtClean="0"/>
              <a:t>4. read number</a:t>
            </a:r>
          </a:p>
          <a:p>
            <a:r>
              <a:rPr lang="en-US" sz="1600" dirty="0" smtClean="0"/>
              <a:t>5. while number &gt;0</a:t>
            </a:r>
          </a:p>
          <a:p>
            <a:r>
              <a:rPr lang="en-US" sz="1600" dirty="0" smtClean="0"/>
              <a:t>6.     sum = sum +num</a:t>
            </a:r>
          </a:p>
          <a:p>
            <a:r>
              <a:rPr lang="en-US" sz="1600" dirty="0" smtClean="0"/>
              <a:t>7.     read number</a:t>
            </a:r>
          </a:p>
          <a:p>
            <a:r>
              <a:rPr lang="en-US" sz="1600" dirty="0" smtClean="0"/>
              <a:t>8. write "sum of numbers are" </a:t>
            </a:r>
          </a:p>
          <a:p>
            <a:r>
              <a:rPr lang="en-US" sz="1600" dirty="0" smtClean="0"/>
              <a:t>9. write sum</a:t>
            </a:r>
          </a:p>
          <a:p>
            <a:endParaRPr lang="en-US" sz="1600" dirty="0" smtClean="0"/>
          </a:p>
          <a:p>
            <a:r>
              <a:rPr lang="en-US" sz="1600" dirty="0" smtClean="0"/>
              <a:t>sum =0</a:t>
            </a:r>
          </a:p>
          <a:p>
            <a:r>
              <a:rPr lang="en-US" sz="1600" dirty="0" smtClean="0"/>
              <a:t>num = </a:t>
            </a:r>
            <a:r>
              <a:rPr lang="en-US" sz="1600" dirty="0" err="1" smtClean="0"/>
              <a:t>int</a:t>
            </a:r>
            <a:r>
              <a:rPr lang="en-US" sz="1600" dirty="0" smtClean="0"/>
              <a:t>(</a:t>
            </a:r>
            <a:r>
              <a:rPr lang="en-US" sz="1600" dirty="0" err="1" smtClean="0"/>
              <a:t>raw_input</a:t>
            </a:r>
            <a:r>
              <a:rPr lang="en-US" sz="1600" dirty="0" smtClean="0"/>
              <a:t>("enter number: "))</a:t>
            </a:r>
          </a:p>
          <a:p>
            <a:r>
              <a:rPr lang="en-US" sz="1600" dirty="0" smtClean="0"/>
              <a:t>while num &gt;= 0:</a:t>
            </a:r>
          </a:p>
          <a:p>
            <a:r>
              <a:rPr lang="en-US" sz="1600" dirty="0" smtClean="0"/>
              <a:t>   sum = sum + num</a:t>
            </a:r>
          </a:p>
          <a:p>
            <a:r>
              <a:rPr lang="en-US" sz="1600" dirty="0" smtClean="0"/>
              <a:t>   num = </a:t>
            </a:r>
            <a:r>
              <a:rPr lang="en-US" sz="1600" dirty="0" err="1" smtClean="0"/>
              <a:t>int</a:t>
            </a:r>
            <a:r>
              <a:rPr lang="en-US" sz="1600" dirty="0" smtClean="0"/>
              <a:t>(</a:t>
            </a:r>
            <a:r>
              <a:rPr lang="en-US" sz="1600" dirty="0" err="1" smtClean="0"/>
              <a:t>raw_input</a:t>
            </a:r>
            <a:r>
              <a:rPr lang="en-US" sz="1600" dirty="0" smtClean="0"/>
              <a:t>("enter number: "))</a:t>
            </a:r>
          </a:p>
          <a:p>
            <a:r>
              <a:rPr lang="en-US" sz="1600" dirty="0" smtClean="0"/>
              <a:t>print "the total sum is", sum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Control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do it.</a:t>
            </a:r>
          </a:p>
          <a:p>
            <a:pPr lvl="1"/>
            <a:r>
              <a:rPr lang="en-US" dirty="0" smtClean="0"/>
              <a:t>statements in Python are executed in the order that they appear.</a:t>
            </a:r>
          </a:p>
          <a:p>
            <a:endParaRPr lang="en-US" dirty="0" smtClean="0"/>
          </a:p>
          <a:p>
            <a:r>
              <a:rPr lang="en-US" dirty="0" smtClean="0"/>
              <a:t>Maybe do it.	</a:t>
            </a:r>
          </a:p>
          <a:p>
            <a:pPr lvl="1"/>
            <a:r>
              <a:rPr lang="en-US" dirty="0" smtClean="0"/>
              <a:t>If you have some code that you want to execute only in a particular situation, then a conditional (if statement) is appropriate</a:t>
            </a:r>
          </a:p>
          <a:p>
            <a:pPr lvl="1"/>
            <a:r>
              <a:rPr lang="en-US" dirty="0" smtClean="0"/>
              <a:t>if will run its body zero times or one time.</a:t>
            </a:r>
          </a:p>
          <a:p>
            <a:pPr lvl="1"/>
            <a:r>
              <a:rPr lang="en-US" dirty="0" smtClean="0"/>
              <a:t>If you need to do similar things more than once, you should be looking at a loop.</a:t>
            </a:r>
          </a:p>
          <a:p>
            <a:endParaRPr lang="en-US" dirty="0" smtClean="0"/>
          </a:p>
          <a:p>
            <a:r>
              <a:rPr lang="en-US" dirty="0" smtClean="0"/>
              <a:t>Do it this many times. </a:t>
            </a:r>
          </a:p>
          <a:p>
            <a:pPr lvl="1"/>
            <a:r>
              <a:rPr lang="en-US" dirty="0" smtClean="0"/>
              <a:t>you don’t need to know how many times you’ll loop when you’re writing the program.</a:t>
            </a:r>
          </a:p>
          <a:p>
            <a:pPr lvl="1"/>
            <a:r>
              <a:rPr lang="en-US" dirty="0" smtClean="0"/>
              <a:t>You just need to be able to </a:t>
            </a:r>
            <a:r>
              <a:rPr lang="en-US" dirty="0" err="1" smtClean="0"/>
              <a:t>ﬁgure</a:t>
            </a:r>
            <a:r>
              <a:rPr lang="en-US" dirty="0" smtClean="0"/>
              <a:t> this out when the program gets to the for loop.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it until it’s done.</a:t>
            </a:r>
          </a:p>
          <a:p>
            <a:pPr lvl="1"/>
            <a:r>
              <a:rPr lang="en-US" dirty="0" smtClean="0"/>
              <a:t>There are often situations when you can’t tell how many times to loop until you notice that you’re done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whether a number is a perfect number or not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number in range(1,101):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sum_divisor</a:t>
            </a:r>
            <a:r>
              <a:rPr lang="en-US" dirty="0" smtClean="0"/>
              <a:t>=0</a:t>
            </a:r>
          </a:p>
          <a:p>
            <a:r>
              <a:rPr lang="en-US" dirty="0" smtClean="0"/>
              <a:t>    for </a:t>
            </a:r>
            <a:r>
              <a:rPr lang="en-US" dirty="0" err="1" smtClean="0"/>
              <a:t>i</a:t>
            </a:r>
            <a:r>
              <a:rPr lang="en-US" dirty="0" smtClean="0"/>
              <a:t> in range(number-1):</a:t>
            </a:r>
          </a:p>
          <a:p>
            <a:r>
              <a:rPr lang="en-US" dirty="0" smtClean="0"/>
              <a:t>            if number%(i+1) == 0:</a:t>
            </a:r>
          </a:p>
          <a:p>
            <a:r>
              <a:rPr lang="en-US" dirty="0" smtClean="0"/>
              <a:t>                    </a:t>
            </a:r>
            <a:r>
              <a:rPr lang="en-US" dirty="0" err="1" smtClean="0"/>
              <a:t>sum_divisor</a:t>
            </a:r>
            <a:r>
              <a:rPr lang="en-US" dirty="0" smtClean="0"/>
              <a:t> = </a:t>
            </a:r>
            <a:r>
              <a:rPr lang="en-US" dirty="0" err="1" smtClean="0"/>
              <a:t>sum_divisor</a:t>
            </a:r>
            <a:r>
              <a:rPr lang="en-US" dirty="0" smtClean="0"/>
              <a:t> + i+1</a:t>
            </a:r>
          </a:p>
          <a:p>
            <a:r>
              <a:rPr lang="en-US" dirty="0" smtClean="0"/>
              <a:t>    if number == </a:t>
            </a:r>
            <a:r>
              <a:rPr lang="en-US" dirty="0" err="1" smtClean="0"/>
              <a:t>sum_divisor</a:t>
            </a:r>
            <a:r>
              <a:rPr lang="en-US" dirty="0" smtClean="0"/>
              <a:t>:</a:t>
            </a:r>
          </a:p>
          <a:p>
            <a:r>
              <a:rPr lang="en-US" dirty="0" smtClean="0"/>
              <a:t>            print number, "is a perfect number"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amount of money in pennies.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pennies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raw_input</a:t>
            </a:r>
            <a:r>
              <a:rPr lang="en-US" dirty="0" smtClean="0"/>
              <a:t>("How many pennies do you have?: "))</a:t>
            </a:r>
          </a:p>
          <a:p>
            <a:r>
              <a:rPr lang="en-US" dirty="0" smtClean="0"/>
              <a:t>nickels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raw_input</a:t>
            </a:r>
            <a:r>
              <a:rPr lang="en-US" dirty="0" smtClean="0"/>
              <a:t>("How many nickels do you have?: "))</a:t>
            </a:r>
          </a:p>
          <a:p>
            <a:r>
              <a:rPr lang="en-US" dirty="0" smtClean="0"/>
              <a:t>dimes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raw_input</a:t>
            </a:r>
            <a:r>
              <a:rPr lang="en-US" dirty="0" smtClean="0"/>
              <a:t>("How many </a:t>
            </a:r>
            <a:r>
              <a:rPr lang="en-US" dirty="0" err="1" smtClean="0"/>
              <a:t>dimes</a:t>
            </a:r>
            <a:r>
              <a:rPr lang="en-US" dirty="0" smtClean="0"/>
              <a:t> do you have?: "))</a:t>
            </a:r>
          </a:p>
          <a:p>
            <a:r>
              <a:rPr lang="en-US" dirty="0" smtClean="0"/>
              <a:t>quarter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raw_input</a:t>
            </a:r>
            <a:r>
              <a:rPr lang="en-US" dirty="0" smtClean="0"/>
              <a:t>("How many quarters do you have?: "))</a:t>
            </a:r>
          </a:p>
          <a:p>
            <a:r>
              <a:rPr lang="en-US" dirty="0" smtClean="0"/>
              <a:t>loonies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raw_input</a:t>
            </a:r>
            <a:r>
              <a:rPr lang="en-US" dirty="0" smtClean="0"/>
              <a:t>("How many loonies do you have?: "))</a:t>
            </a:r>
          </a:p>
          <a:p>
            <a:r>
              <a:rPr lang="en-US" dirty="0" err="1" smtClean="0"/>
              <a:t>toonies</a:t>
            </a:r>
            <a:r>
              <a:rPr lang="en-US" dirty="0" smtClean="0"/>
              <a:t>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raw_input</a:t>
            </a:r>
            <a:r>
              <a:rPr lang="en-US" dirty="0" smtClean="0"/>
              <a:t>("How many </a:t>
            </a:r>
            <a:r>
              <a:rPr lang="en-US" dirty="0" err="1" smtClean="0"/>
              <a:t>toonies</a:t>
            </a:r>
            <a:r>
              <a:rPr lang="en-US" dirty="0" smtClean="0"/>
              <a:t> do you have?: "))</a:t>
            </a:r>
          </a:p>
          <a:p>
            <a:r>
              <a:rPr lang="en-US" dirty="0" smtClean="0"/>
              <a:t>sum =pennies + nickels*5 + dimes*10 + quarter*25 + loonies*100 + </a:t>
            </a:r>
            <a:r>
              <a:rPr lang="en-US" dirty="0" err="1" smtClean="0"/>
              <a:t>toonies</a:t>
            </a:r>
            <a:r>
              <a:rPr lang="en-US" dirty="0" smtClean="0"/>
              <a:t>*200</a:t>
            </a:r>
          </a:p>
          <a:p>
            <a:r>
              <a:rPr lang="en-US" dirty="0" smtClean="0"/>
              <a:t>print "you have", sum, "pennies"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106" y="419316"/>
            <a:ext cx="8077200" cy="609600"/>
          </a:xfrm>
        </p:spPr>
        <p:txBody>
          <a:bodyPr/>
          <a:lstStyle/>
          <a:p>
            <a:r>
              <a:rPr lang="en-US" dirty="0" smtClean="0"/>
              <a:t>Total amount of money in pennies.</a:t>
            </a:r>
            <a:br>
              <a:rPr lang="en-US" dirty="0" smtClean="0"/>
            </a:br>
            <a:r>
              <a:rPr lang="en-US" dirty="0" smtClean="0"/>
              <a:t>Not using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pennies = </a:t>
            </a:r>
            <a:r>
              <a:rPr lang="en-US" dirty="0" err="1" smtClean="0"/>
              <a:t>raw_input</a:t>
            </a:r>
            <a:r>
              <a:rPr lang="en-US" dirty="0" smtClean="0"/>
              <a:t>("How many pennies do you have?: ")</a:t>
            </a:r>
          </a:p>
          <a:p>
            <a:r>
              <a:rPr lang="en-US" dirty="0" smtClean="0"/>
              <a:t>nickels = </a:t>
            </a:r>
            <a:r>
              <a:rPr lang="en-US" dirty="0" err="1" smtClean="0"/>
              <a:t>raw_input</a:t>
            </a:r>
            <a:r>
              <a:rPr lang="en-US" dirty="0" smtClean="0"/>
              <a:t>("How many nickels do you have?: ")</a:t>
            </a:r>
          </a:p>
          <a:p>
            <a:r>
              <a:rPr lang="en-US" dirty="0" smtClean="0"/>
              <a:t>dimes = </a:t>
            </a:r>
            <a:r>
              <a:rPr lang="en-US" dirty="0" err="1" smtClean="0"/>
              <a:t>raw_input</a:t>
            </a:r>
            <a:r>
              <a:rPr lang="en-US" dirty="0" smtClean="0"/>
              <a:t>("How many </a:t>
            </a:r>
            <a:r>
              <a:rPr lang="en-US" dirty="0" err="1" smtClean="0"/>
              <a:t>dimes</a:t>
            </a:r>
            <a:r>
              <a:rPr lang="en-US" dirty="0" smtClean="0"/>
              <a:t> do you have?: ")</a:t>
            </a:r>
          </a:p>
          <a:p>
            <a:r>
              <a:rPr lang="en-US" dirty="0" smtClean="0"/>
              <a:t>quarter = </a:t>
            </a:r>
            <a:r>
              <a:rPr lang="en-US" dirty="0" err="1" smtClean="0"/>
              <a:t>raw_input</a:t>
            </a:r>
            <a:r>
              <a:rPr lang="en-US" dirty="0" smtClean="0"/>
              <a:t>("How many quarters do you have?: ")</a:t>
            </a:r>
          </a:p>
          <a:p>
            <a:r>
              <a:rPr lang="en-US" dirty="0" smtClean="0"/>
              <a:t>loonies = </a:t>
            </a:r>
            <a:r>
              <a:rPr lang="en-US" dirty="0" err="1" smtClean="0"/>
              <a:t>raw_input</a:t>
            </a:r>
            <a:r>
              <a:rPr lang="en-US" dirty="0" smtClean="0"/>
              <a:t>("How many loonies do you have?: ")</a:t>
            </a:r>
          </a:p>
          <a:p>
            <a:r>
              <a:rPr lang="en-US" dirty="0" err="1" smtClean="0"/>
              <a:t>toonies</a:t>
            </a:r>
            <a:r>
              <a:rPr lang="en-US" dirty="0" smtClean="0"/>
              <a:t> = </a:t>
            </a:r>
            <a:r>
              <a:rPr lang="en-US" dirty="0" err="1" smtClean="0"/>
              <a:t>raw_input</a:t>
            </a:r>
            <a:r>
              <a:rPr lang="en-US" dirty="0" smtClean="0"/>
              <a:t>("How many </a:t>
            </a:r>
            <a:r>
              <a:rPr lang="en-US" dirty="0" err="1" smtClean="0"/>
              <a:t>toonies</a:t>
            </a:r>
            <a:r>
              <a:rPr lang="en-US" dirty="0" smtClean="0"/>
              <a:t> do you have?: ")</a:t>
            </a:r>
          </a:p>
          <a:p>
            <a:r>
              <a:rPr lang="en-US" dirty="0" smtClean="0"/>
              <a:t>sum =pennies + nickels*5 + dimes*10 + quarter*25 + loonies*100 + </a:t>
            </a:r>
            <a:r>
              <a:rPr lang="en-US" dirty="0" err="1" smtClean="0"/>
              <a:t>toonies</a:t>
            </a:r>
            <a:r>
              <a:rPr lang="en-US" dirty="0" smtClean="0"/>
              <a:t>*200</a:t>
            </a:r>
          </a:p>
          <a:p>
            <a:r>
              <a:rPr lang="en-US" dirty="0" smtClean="0"/>
              <a:t>print "you have", sum, "pennies"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Guessing game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whether the guess is 50 between 1-49 or 51-100</a:t>
            </a:r>
          </a:p>
          <a:p>
            <a:endParaRPr lang="en-US" dirty="0" smtClean="0"/>
          </a:p>
          <a:p>
            <a:r>
              <a:rPr lang="en-US" dirty="0" smtClean="0"/>
              <a:t>print "Think of a number from 1 to 100."</a:t>
            </a:r>
          </a:p>
          <a:p>
            <a:r>
              <a:rPr lang="en-US" dirty="0" smtClean="0"/>
              <a:t>smallest = 1</a:t>
            </a:r>
          </a:p>
          <a:p>
            <a:r>
              <a:rPr lang="en-US" dirty="0" smtClean="0"/>
              <a:t>largest = 100</a:t>
            </a:r>
          </a:p>
          <a:p>
            <a:r>
              <a:rPr lang="en-US" dirty="0" smtClean="0"/>
              <a:t>guess = (smallest + largest) / 2</a:t>
            </a:r>
          </a:p>
          <a:p>
            <a:r>
              <a:rPr lang="en-US" dirty="0" smtClean="0"/>
              <a:t>answer = </a:t>
            </a:r>
            <a:r>
              <a:rPr lang="en-US" dirty="0" err="1" smtClean="0"/>
              <a:t>raw_input</a:t>
            </a:r>
            <a:r>
              <a:rPr lang="en-US" dirty="0" smtClean="0"/>
              <a:t>( "Is your number 'more', 'less'," </a:t>
            </a:r>
          </a:p>
          <a:p>
            <a:r>
              <a:rPr lang="en-US" dirty="0" smtClean="0"/>
              <a:t>" or 'equal' to " + </a:t>
            </a:r>
            <a:r>
              <a:rPr lang="en-US" dirty="0" err="1" smtClean="0"/>
              <a:t>str</a:t>
            </a:r>
            <a:r>
              <a:rPr lang="en-US" dirty="0" smtClean="0"/>
              <a:t>(guess) + "? " )</a:t>
            </a:r>
          </a:p>
          <a:p>
            <a:r>
              <a:rPr lang="en-US" dirty="0" smtClean="0"/>
              <a:t>if answer == "more":</a:t>
            </a:r>
          </a:p>
          <a:p>
            <a:r>
              <a:rPr lang="en-US" dirty="0" smtClean="0"/>
              <a:t>     smallest = guess + 1</a:t>
            </a:r>
          </a:p>
          <a:p>
            <a:r>
              <a:rPr lang="en-US" dirty="0" err="1" smtClean="0"/>
              <a:t>elif</a:t>
            </a:r>
            <a:r>
              <a:rPr lang="en-US" dirty="0" smtClean="0"/>
              <a:t> answer == "less":</a:t>
            </a:r>
          </a:p>
          <a:p>
            <a:r>
              <a:rPr lang="en-US" dirty="0" smtClean="0"/>
              <a:t>     largest = guess - 1</a:t>
            </a:r>
          </a:p>
          <a:p>
            <a:r>
              <a:rPr lang="en-US" dirty="0" smtClean="0"/>
              <a:t>print smallest, largest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Trying the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398" y="898916"/>
            <a:ext cx="7661275" cy="4903787"/>
          </a:xfrm>
        </p:spPr>
        <p:txBody>
          <a:bodyPr/>
          <a:lstStyle/>
          <a:p>
            <a:r>
              <a:rPr lang="en-US" dirty="0" smtClean="0"/>
              <a:t>print "Think of a number from 1 to 100."</a:t>
            </a:r>
          </a:p>
          <a:p>
            <a:r>
              <a:rPr lang="en-US" dirty="0" smtClean="0"/>
              <a:t>smallest = 1</a:t>
            </a:r>
          </a:p>
          <a:p>
            <a:r>
              <a:rPr lang="en-US" dirty="0" smtClean="0"/>
              <a:t>largest = 100</a:t>
            </a:r>
          </a:p>
          <a:p>
            <a:r>
              <a:rPr lang="en-US" dirty="0" smtClean="0"/>
              <a:t>while answer != "equal":</a:t>
            </a:r>
          </a:p>
          <a:p>
            <a:r>
              <a:rPr lang="en-US" dirty="0" smtClean="0"/>
              <a:t>  guess = (smallest + largest) / 2</a:t>
            </a:r>
          </a:p>
          <a:p>
            <a:r>
              <a:rPr lang="en-US" dirty="0" smtClean="0"/>
              <a:t>  answer = </a:t>
            </a:r>
            <a:r>
              <a:rPr lang="en-US" dirty="0" err="1" smtClean="0"/>
              <a:t>raw_input</a:t>
            </a:r>
            <a:r>
              <a:rPr lang="en-US" dirty="0" smtClean="0"/>
              <a:t>( "Is your number 'more', 'less'," \</a:t>
            </a:r>
          </a:p>
          <a:p>
            <a:r>
              <a:rPr lang="en-US" dirty="0" smtClean="0"/>
              <a:t>  " or 'equal' to " + </a:t>
            </a:r>
            <a:r>
              <a:rPr lang="en-US" dirty="0" err="1" smtClean="0"/>
              <a:t>str</a:t>
            </a:r>
            <a:r>
              <a:rPr lang="en-US" dirty="0" smtClean="0"/>
              <a:t>(guess) + "? " )</a:t>
            </a:r>
          </a:p>
          <a:p>
            <a:r>
              <a:rPr lang="en-US" dirty="0" smtClean="0"/>
              <a:t>  if answer == "more":</a:t>
            </a:r>
          </a:p>
          <a:p>
            <a:r>
              <a:rPr lang="en-US" dirty="0" smtClean="0"/>
              <a:t>    smallest = guess + 1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elif</a:t>
            </a:r>
            <a:r>
              <a:rPr lang="en-US" dirty="0" smtClean="0"/>
              <a:t> answer == "less":</a:t>
            </a:r>
          </a:p>
          <a:p>
            <a:r>
              <a:rPr lang="en-US" dirty="0" smtClean="0"/>
              <a:t>    largest = guess - 1</a:t>
            </a:r>
          </a:p>
          <a:p>
            <a:r>
              <a:rPr lang="en-US" dirty="0" smtClean="0"/>
              <a:t>  print smallest, largest</a:t>
            </a:r>
          </a:p>
          <a:p>
            <a:r>
              <a:rPr lang="en-US" dirty="0" smtClean="0"/>
              <a:t>print "I got it! "</a:t>
            </a:r>
          </a:p>
          <a:p>
            <a:endParaRPr lang="en-US" dirty="0" smtClean="0"/>
          </a:p>
          <a:p>
            <a:r>
              <a:rPr lang="en-US" dirty="0" smtClean="0"/>
              <a:t>Initialize answer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Comments can be used in your code to describe what’s happening. </a:t>
            </a:r>
          </a:p>
          <a:p>
            <a:r>
              <a:rPr lang="en-US" dirty="0" smtClean="0"/>
              <a:t>In Python, the number sign (#, also called the hash or pound sign) is used to start a comment.</a:t>
            </a:r>
          </a:p>
          <a:p>
            <a:pPr lvl="1"/>
            <a:r>
              <a:rPr lang="en-US" dirty="0" smtClean="0"/>
              <a:t>Everything on a line after the # is ignored: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comment should explain what is happening and/or why it needs to be done.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If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388" y="906411"/>
            <a:ext cx="7661275" cy="4903787"/>
          </a:xfrm>
        </p:spPr>
        <p:txBody>
          <a:bodyPr/>
          <a:lstStyle/>
          <a:p>
            <a:r>
              <a:rPr lang="en-US" dirty="0" smtClean="0"/>
              <a:t>The most common way to make decisions in Python is by using the if statement. </a:t>
            </a:r>
          </a:p>
          <a:p>
            <a:r>
              <a:rPr lang="en-US" dirty="0" smtClean="0"/>
              <a:t>The if statement allows you ask if some condition is true. If it is, the body of the if will be executed.</a:t>
            </a:r>
          </a:p>
          <a:p>
            <a:r>
              <a:rPr lang="en-US" dirty="0" smtClean="0"/>
              <a:t>Boolean Expressions:</a:t>
            </a:r>
          </a:p>
          <a:p>
            <a:pPr lvl="1"/>
            <a:r>
              <a:rPr lang="en-US" dirty="0" smtClean="0"/>
              <a:t>The expressions that are used for if conditions must be either true or false.</a:t>
            </a:r>
          </a:p>
          <a:p>
            <a:pPr lvl="1"/>
            <a:r>
              <a:rPr lang="en-US" dirty="0" smtClean="0"/>
              <a:t>The indented print statements are not executed when the if condition is false.</a:t>
            </a:r>
          </a:p>
          <a:p>
            <a:r>
              <a:rPr lang="en-US" dirty="0" smtClean="0"/>
              <a:t>answer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raw_input</a:t>
            </a:r>
            <a:r>
              <a:rPr lang="en-US" dirty="0" smtClean="0"/>
              <a:t>("input number 2 please: "))</a:t>
            </a:r>
          </a:p>
          <a:p>
            <a:r>
              <a:rPr lang="en-US" dirty="0" smtClean="0"/>
              <a:t>if answer == 2:</a:t>
            </a:r>
          </a:p>
          <a:p>
            <a:pPr lvl="1"/>
            <a:r>
              <a:rPr lang="en-US" dirty="0" smtClean="0"/>
              <a:t>== and != are used for comparison</a:t>
            </a:r>
          </a:p>
          <a:p>
            <a:pPr lvl="1"/>
            <a:r>
              <a:rPr lang="en-US" dirty="0" smtClean="0"/>
              <a:t>= is used for assignment</a:t>
            </a:r>
          </a:p>
          <a:p>
            <a:pPr lvl="1"/>
            <a:r>
              <a:rPr lang="en-US" dirty="0" smtClean="0"/>
              <a:t>= being used for comparison raises error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1863" y="801480"/>
            <a:ext cx="7661275" cy="4903787"/>
          </a:xfrm>
        </p:spPr>
        <p:txBody>
          <a:bodyPr/>
          <a:lstStyle/>
          <a:p>
            <a:r>
              <a:rPr lang="en-US" sz="1600" dirty="0" smtClean="0"/>
              <a:t>print "Think of a number from 1 to 100."</a:t>
            </a:r>
          </a:p>
          <a:p>
            <a:r>
              <a:rPr lang="en-US" sz="1600" dirty="0" smtClean="0"/>
              <a:t># start with the range 1-100</a:t>
            </a:r>
          </a:p>
          <a:p>
            <a:r>
              <a:rPr lang="en-US" sz="1600" dirty="0" smtClean="0"/>
              <a:t>smallest = 1</a:t>
            </a:r>
          </a:p>
          <a:p>
            <a:r>
              <a:rPr lang="en-US" sz="1600" dirty="0" smtClean="0"/>
              <a:t>largest = 100</a:t>
            </a:r>
          </a:p>
          <a:p>
            <a:r>
              <a:rPr lang="en-US" sz="1600" dirty="0" smtClean="0"/>
              <a:t># initialize answer to prevent </a:t>
            </a:r>
            <a:r>
              <a:rPr lang="en-US" sz="1600" dirty="0" err="1" smtClean="0"/>
              <a:t>NameError</a:t>
            </a:r>
            <a:endParaRPr lang="en-US" sz="1600" dirty="0" smtClean="0"/>
          </a:p>
          <a:p>
            <a:r>
              <a:rPr lang="en-US" sz="1600" dirty="0" smtClean="0"/>
              <a:t>answer = ""</a:t>
            </a:r>
          </a:p>
          <a:p>
            <a:r>
              <a:rPr lang="en-US" sz="1600" dirty="0" smtClean="0"/>
              <a:t>while answer != "equal":</a:t>
            </a:r>
          </a:p>
          <a:p>
            <a:r>
              <a:rPr lang="en-US" sz="1600" dirty="0" smtClean="0"/>
              <a:t>     # make a guess</a:t>
            </a:r>
          </a:p>
          <a:p>
            <a:r>
              <a:rPr lang="en-US" sz="1600" dirty="0" smtClean="0"/>
              <a:t>     guess = (smallest + largest) / 2</a:t>
            </a:r>
          </a:p>
          <a:p>
            <a:r>
              <a:rPr lang="en-US" sz="1600" dirty="0" smtClean="0"/>
              <a:t>     answer = </a:t>
            </a:r>
            <a:r>
              <a:rPr lang="en-US" sz="1600" dirty="0" err="1" smtClean="0"/>
              <a:t>raw_input</a:t>
            </a:r>
            <a:r>
              <a:rPr lang="en-US" sz="1600" dirty="0" smtClean="0"/>
              <a:t>( "Is your number 'more', 'less', "   " or 'equal' to " +       </a:t>
            </a:r>
            <a:r>
              <a:rPr lang="en-US" sz="1600" dirty="0" err="1" smtClean="0"/>
              <a:t>str</a:t>
            </a:r>
            <a:r>
              <a:rPr lang="en-US" sz="1600" dirty="0" smtClean="0"/>
              <a:t>(guess) + "? " )</a:t>
            </a:r>
          </a:p>
          <a:p>
            <a:r>
              <a:rPr lang="en-US" sz="1600" dirty="0" smtClean="0"/>
              <a:t>     # update the range of possible numbers</a:t>
            </a:r>
          </a:p>
          <a:p>
            <a:r>
              <a:rPr lang="en-US" sz="1600" dirty="0" smtClean="0"/>
              <a:t>     if answer == "more":</a:t>
            </a:r>
          </a:p>
          <a:p>
            <a:r>
              <a:rPr lang="en-US" sz="1600" dirty="0" smtClean="0"/>
              <a:t>           smallest = guess + 1</a:t>
            </a:r>
          </a:p>
          <a:p>
            <a:r>
              <a:rPr lang="en-US" sz="1600" dirty="0" smtClean="0"/>
              <a:t>     </a:t>
            </a:r>
            <a:r>
              <a:rPr lang="en-US" sz="1600" dirty="0" err="1" smtClean="0"/>
              <a:t>elif</a:t>
            </a:r>
            <a:r>
              <a:rPr lang="en-US" sz="1600" dirty="0" smtClean="0"/>
              <a:t> answer == "less":</a:t>
            </a:r>
          </a:p>
          <a:p>
            <a:r>
              <a:rPr lang="en-US" sz="1600" dirty="0" smtClean="0"/>
              <a:t>          largest = guess - 1</a:t>
            </a:r>
          </a:p>
          <a:p>
            <a:r>
              <a:rPr lang="en-US" sz="1600" dirty="0" smtClean="0"/>
              <a:t>print "I got it!"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Often, when beginning programmers are told “comments are good,” the results are something like this:</a:t>
            </a:r>
          </a:p>
          <a:p>
            <a:pPr lvl="1"/>
            <a:r>
              <a:rPr lang="en-US" dirty="0" smtClean="0"/>
              <a:t># add one to x</a:t>
            </a:r>
          </a:p>
          <a:p>
            <a:pPr lvl="1"/>
            <a:r>
              <a:rPr lang="en-US" dirty="0" smtClean="0"/>
              <a:t>x = x + 1</a:t>
            </a:r>
          </a:p>
          <a:p>
            <a:endParaRPr lang="en-US" dirty="0" smtClean="0"/>
          </a:p>
          <a:p>
            <a:r>
              <a:rPr lang="en-US" dirty="0" smtClean="0"/>
              <a:t>Anyone reading your code should understand Python, and doesn’t need the language explained to them</a:t>
            </a:r>
          </a:p>
          <a:p>
            <a:endParaRPr lang="en-US" dirty="0" smtClean="0"/>
          </a:p>
          <a:p>
            <a:r>
              <a:rPr lang="en-US" dirty="0" smtClean="0"/>
              <a:t>Comments that actually explain how or why are much more useful:</a:t>
            </a:r>
          </a:p>
          <a:p>
            <a:pPr lvl="1"/>
            <a:r>
              <a:rPr lang="en-US" dirty="0" smtClean="0"/>
              <a:t># the last entry was garbage data, so ignore it</a:t>
            </a:r>
          </a:p>
          <a:p>
            <a:pPr lvl="1"/>
            <a:r>
              <a:rPr lang="en-US" dirty="0" smtClean="0"/>
              <a:t>count = count - 1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often useful to put a comment at the start of each control structure, explaining what it does</a:t>
            </a:r>
          </a:p>
          <a:p>
            <a:pPr lvl="1"/>
            <a:r>
              <a:rPr lang="en-US" dirty="0" smtClean="0"/>
              <a:t># if the user entered good data, add it in</a:t>
            </a:r>
          </a:p>
          <a:p>
            <a:pPr lvl="1"/>
            <a:r>
              <a:rPr lang="en-US" dirty="0" smtClean="0"/>
              <a:t>if value &gt;= 0:</a:t>
            </a:r>
          </a:p>
          <a:p>
            <a:pPr lvl="1"/>
            <a:r>
              <a:rPr lang="en-US" dirty="0" smtClean="0"/>
              <a:t>   total = total + value</a:t>
            </a:r>
          </a:p>
          <a:p>
            <a:pPr lvl="1"/>
            <a:r>
              <a:rPr lang="en-US" dirty="0" smtClean="0"/>
              <a:t>   count = count + 1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docstring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Docstrings</a:t>
            </a:r>
            <a:r>
              <a:rPr lang="en-US" dirty="0" smtClean="0"/>
              <a:t> is longer comments that may take a few lines. It is nice to add </a:t>
            </a:r>
            <a:r>
              <a:rPr lang="en-US" dirty="0" err="1" smtClean="0"/>
              <a:t>docstrings</a:t>
            </a:r>
            <a:r>
              <a:rPr lang="en-US" dirty="0" smtClean="0"/>
              <a:t> to the beginning of functions</a:t>
            </a:r>
          </a:p>
          <a:p>
            <a:endParaRPr lang="en-US" sz="1400" dirty="0" smtClean="0"/>
          </a:p>
          <a:p>
            <a:r>
              <a:rPr lang="en-US" sz="1400" dirty="0" smtClean="0"/>
              <a:t>def </a:t>
            </a:r>
            <a:r>
              <a:rPr lang="en-US" sz="1400" dirty="0" err="1" smtClean="0"/>
              <a:t>middle_value</a:t>
            </a:r>
            <a:r>
              <a:rPr lang="en-US" sz="1400" dirty="0" smtClean="0"/>
              <a:t>(a, b, c):</a:t>
            </a:r>
          </a:p>
          <a:p>
            <a:r>
              <a:rPr lang="en-US" sz="1400" dirty="0" smtClean="0"/>
              <a:t>       """</a:t>
            </a:r>
          </a:p>
          <a:p>
            <a:r>
              <a:rPr lang="en-US" sz="1400" dirty="0" smtClean="0"/>
              <a:t>       Return the median of the three arguments. That is,</a:t>
            </a:r>
          </a:p>
          <a:p>
            <a:r>
              <a:rPr lang="en-US" sz="1400" dirty="0" smtClean="0"/>
              <a:t>       return the value that would be second if they were</a:t>
            </a:r>
          </a:p>
          <a:p>
            <a:r>
              <a:rPr lang="en-US" sz="1400" dirty="0" smtClean="0"/>
              <a:t>       sorted.</a:t>
            </a:r>
          </a:p>
          <a:p>
            <a:r>
              <a:rPr lang="en-US" sz="1400" dirty="0" smtClean="0"/>
              <a:t>       """</a:t>
            </a:r>
          </a:p>
          <a:p>
            <a:r>
              <a:rPr lang="en-US" sz="1400" dirty="0" smtClean="0"/>
              <a:t>       if a &lt;= b &lt;= c or a &gt;= b &gt;= c:</a:t>
            </a:r>
          </a:p>
          <a:p>
            <a:r>
              <a:rPr lang="en-US" sz="1400" dirty="0" smtClean="0"/>
              <a:t>            return b</a:t>
            </a:r>
          </a:p>
          <a:p>
            <a:r>
              <a:rPr lang="en-US" sz="1400" dirty="0" smtClean="0"/>
              <a:t>       </a:t>
            </a:r>
            <a:r>
              <a:rPr lang="en-US" sz="1400" dirty="0" err="1" smtClean="0"/>
              <a:t>elif</a:t>
            </a:r>
            <a:r>
              <a:rPr lang="en-US" sz="1400" dirty="0" smtClean="0"/>
              <a:t> b &lt;= a &lt;= c or b &gt;= a &gt;= c:</a:t>
            </a:r>
          </a:p>
          <a:p>
            <a:r>
              <a:rPr lang="en-US" sz="1400" dirty="0" smtClean="0"/>
              <a:t>            return a</a:t>
            </a:r>
          </a:p>
          <a:p>
            <a:r>
              <a:rPr lang="en-US" sz="1400" dirty="0" smtClean="0"/>
              <a:t>       else:</a:t>
            </a:r>
          </a:p>
          <a:p>
            <a:r>
              <a:rPr lang="en-US" sz="1400" dirty="0" smtClean="0"/>
              <a:t>            return c</a:t>
            </a:r>
          </a:p>
          <a:p>
            <a:endParaRPr lang="en-US" sz="1400" dirty="0" smtClean="0"/>
          </a:p>
          <a:p>
            <a:r>
              <a:rPr lang="en-US" sz="1400" dirty="0" smtClean="0"/>
              <a:t>print </a:t>
            </a:r>
            <a:r>
              <a:rPr lang="en-US" sz="1400" dirty="0" err="1" smtClean="0"/>
              <a:t>middle_value</a:t>
            </a:r>
            <a:r>
              <a:rPr lang="en-US" sz="1400" dirty="0" smtClean="0"/>
              <a:t>(2, 3, 4)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docstring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def stars(num):</a:t>
            </a:r>
          </a:p>
          <a:p>
            <a:r>
              <a:rPr lang="en-US" sz="1400" dirty="0" smtClean="0"/>
              <a:t>     """</a:t>
            </a:r>
          </a:p>
          <a:p>
            <a:r>
              <a:rPr lang="en-US" sz="1400" dirty="0" smtClean="0"/>
              <a:t>     Return a string containing num stars.</a:t>
            </a:r>
          </a:p>
          <a:p>
            <a:r>
              <a:rPr lang="en-US" sz="1400" dirty="0" smtClean="0"/>
              <a:t>     This could also be done with "*" * num, but that</a:t>
            </a:r>
          </a:p>
          <a:p>
            <a:r>
              <a:rPr lang="en-US" sz="1400" dirty="0" smtClean="0"/>
              <a:t>     doesn't demonstrate local variables.</a:t>
            </a:r>
          </a:p>
          <a:p>
            <a:r>
              <a:rPr lang="en-US" sz="1400" dirty="0" smtClean="0"/>
              <a:t>     &gt;&gt;&gt; print stars(5)</a:t>
            </a:r>
          </a:p>
          <a:p>
            <a:r>
              <a:rPr lang="en-US" sz="1400" dirty="0" smtClean="0"/>
              <a:t>     *****</a:t>
            </a:r>
          </a:p>
          <a:p>
            <a:r>
              <a:rPr lang="en-US" sz="1400" dirty="0" smtClean="0"/>
              <a:t>     &gt;&gt;&gt; print stars(15)</a:t>
            </a:r>
          </a:p>
          <a:p>
            <a:r>
              <a:rPr lang="en-US" sz="1400" dirty="0" smtClean="0"/>
              <a:t>     ***************</a:t>
            </a:r>
          </a:p>
          <a:p>
            <a:r>
              <a:rPr lang="en-US" sz="1400" dirty="0" smtClean="0"/>
              <a:t>     """</a:t>
            </a:r>
          </a:p>
          <a:p>
            <a:r>
              <a:rPr lang="en-US" sz="1400" dirty="0" smtClean="0"/>
              <a:t>     </a:t>
            </a:r>
            <a:r>
              <a:rPr lang="en-US" sz="1400" dirty="0" err="1" smtClean="0"/>
              <a:t>starline</a:t>
            </a:r>
            <a:r>
              <a:rPr lang="en-US" sz="1400" dirty="0" smtClean="0"/>
              <a:t> = ""</a:t>
            </a:r>
          </a:p>
          <a:p>
            <a:r>
              <a:rPr lang="en-US" sz="1400" dirty="0" smtClean="0"/>
              <a:t>     for </a:t>
            </a:r>
            <a:r>
              <a:rPr lang="en-US" sz="1400" dirty="0" err="1" smtClean="0"/>
              <a:t>i</a:t>
            </a:r>
            <a:r>
              <a:rPr lang="en-US" sz="1400" dirty="0" smtClean="0"/>
              <a:t> in range(num):</a:t>
            </a:r>
          </a:p>
          <a:p>
            <a:r>
              <a:rPr lang="en-US" sz="1400" dirty="0" smtClean="0"/>
              <a:t>        </a:t>
            </a:r>
            <a:r>
              <a:rPr lang="en-US" sz="1400" dirty="0" err="1" smtClean="0"/>
              <a:t>starline</a:t>
            </a:r>
            <a:r>
              <a:rPr lang="en-US" sz="1400" dirty="0" smtClean="0"/>
              <a:t> = </a:t>
            </a:r>
            <a:r>
              <a:rPr lang="en-US" sz="1400" dirty="0" err="1" smtClean="0"/>
              <a:t>starline</a:t>
            </a:r>
            <a:r>
              <a:rPr lang="en-US" sz="1400" dirty="0" smtClean="0"/>
              <a:t> + "*"</a:t>
            </a:r>
          </a:p>
          <a:p>
            <a:r>
              <a:rPr lang="en-US" sz="1400" dirty="0" smtClean="0"/>
              <a:t>     return </a:t>
            </a:r>
            <a:r>
              <a:rPr lang="en-US" sz="1400" dirty="0" err="1" smtClean="0"/>
              <a:t>starline</a:t>
            </a:r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num = </a:t>
            </a:r>
            <a:r>
              <a:rPr lang="en-US" sz="1400" dirty="0" err="1" smtClean="0"/>
              <a:t>int</a:t>
            </a:r>
            <a:r>
              <a:rPr lang="en-US" sz="1400" dirty="0" smtClean="0"/>
              <a:t>(</a:t>
            </a:r>
            <a:r>
              <a:rPr lang="en-US" sz="1400" dirty="0" err="1" smtClean="0"/>
              <a:t>raw_input</a:t>
            </a:r>
            <a:r>
              <a:rPr lang="en-US" sz="1400" dirty="0" smtClean="0"/>
              <a:t>("How many lines should I print? "))</a:t>
            </a:r>
          </a:p>
          <a:p>
            <a:r>
              <a:rPr lang="en-US" sz="1400" dirty="0" smtClean="0"/>
              <a:t>for </a:t>
            </a:r>
            <a:r>
              <a:rPr lang="en-US" sz="1400" dirty="0" err="1" smtClean="0"/>
              <a:t>i</a:t>
            </a:r>
            <a:r>
              <a:rPr lang="en-US" sz="1400" dirty="0" smtClean="0"/>
              <a:t> in range(num):</a:t>
            </a:r>
          </a:p>
          <a:p>
            <a:r>
              <a:rPr lang="en-US" sz="1400" dirty="0" smtClean="0"/>
              <a:t>  print stars(i+1)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section, we will explore how long it takes for algorithms to run.</a:t>
            </a:r>
          </a:p>
          <a:p>
            <a:endParaRPr lang="en-US" dirty="0" smtClean="0"/>
          </a:p>
          <a:p>
            <a:r>
              <a:rPr lang="en-US" dirty="0" smtClean="0"/>
              <a:t>The running time of an algorithm will be part of what determines how fast a program runs.</a:t>
            </a:r>
          </a:p>
          <a:p>
            <a:endParaRPr lang="en-US" dirty="0" smtClean="0"/>
          </a:p>
          <a:p>
            <a:r>
              <a:rPr lang="en-US" dirty="0" smtClean="0"/>
              <a:t>Let’s compare two algorithms for the guessing game</a:t>
            </a:r>
          </a:p>
          <a:p>
            <a:pPr lvl="1"/>
            <a:r>
              <a:rPr lang="en-US" dirty="0" smtClean="0"/>
              <a:t>Method A:The one we have did in class</a:t>
            </a:r>
          </a:p>
          <a:p>
            <a:pPr lvl="1"/>
            <a:r>
              <a:rPr lang="en-US" dirty="0" smtClean="0"/>
              <a:t>Method B: starts at zero and guesses 1, 2, 3, . . . , until the user finally enters “equal”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What’s different about this algorithm is the amount work it has to do to?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we compare code?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Lines of Code?</a:t>
            </a:r>
          </a:p>
          <a:p>
            <a:r>
              <a:rPr lang="en-US" dirty="0" smtClean="0"/>
              <a:t>How long it takes the programmer to write the program?</a:t>
            </a:r>
          </a:p>
          <a:p>
            <a:r>
              <a:rPr lang="en-US" dirty="0" smtClean="0"/>
              <a:t>How long it takes to run?</a:t>
            </a:r>
          </a:p>
          <a:p>
            <a:pPr lvl="1"/>
            <a:r>
              <a:rPr lang="en-US" dirty="0" smtClean="0"/>
              <a:t>What parameter makes the program harder (longer)</a:t>
            </a:r>
          </a:p>
          <a:p>
            <a:endParaRPr lang="en-US" dirty="0" smtClean="0"/>
          </a:p>
          <a:p>
            <a:r>
              <a:rPr lang="en-US" dirty="0" smtClean="0"/>
              <a:t>How many steps the program requires?</a:t>
            </a:r>
          </a:p>
          <a:p>
            <a:pPr lvl="1"/>
            <a:r>
              <a:rPr lang="en-US" dirty="0" smtClean="0"/>
              <a:t>The bottleneck of the algorithm</a:t>
            </a:r>
          </a:p>
          <a:p>
            <a:pPr lvl="2"/>
            <a:r>
              <a:rPr lang="en-US" dirty="0" smtClean="0"/>
              <a:t>The expressions that in the inner most loops</a:t>
            </a:r>
          </a:p>
          <a:p>
            <a:pPr lvl="3"/>
            <a:r>
              <a:rPr lang="en-US" dirty="0" smtClean="0"/>
              <a:t>Check the guessing game code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“Steps”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counting the bottleneck without bothering about small details.</a:t>
            </a:r>
          </a:p>
          <a:p>
            <a:endParaRPr lang="en-US" dirty="0" smtClean="0"/>
          </a:p>
          <a:p>
            <a:r>
              <a:rPr lang="en-US" dirty="0" smtClean="0"/>
              <a:t>statement 1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from 1 to log n:</a:t>
            </a:r>
          </a:p>
          <a:p>
            <a:r>
              <a:rPr lang="en-US" dirty="0" smtClean="0"/>
              <a:t>        statement 2</a:t>
            </a:r>
          </a:p>
          <a:p>
            <a:r>
              <a:rPr lang="en-US" dirty="0" smtClean="0"/>
              <a:t>        for j from 1 to n/2:</a:t>
            </a:r>
          </a:p>
          <a:p>
            <a:r>
              <a:rPr lang="en-US" dirty="0" smtClean="0"/>
              <a:t>                statement 3</a:t>
            </a:r>
          </a:p>
          <a:p>
            <a:endParaRPr lang="en-US" dirty="0" smtClean="0"/>
          </a:p>
          <a:p>
            <a:r>
              <a:rPr lang="en-US" dirty="0" smtClean="0"/>
              <a:t>Here, “statement 3” is in the innermost loop, so we will count the number of times it executes. </a:t>
            </a:r>
          </a:p>
          <a:p>
            <a:r>
              <a:rPr lang="en-US" dirty="0" smtClean="0"/>
              <a:t>The first for loop runs log n times, and the second runs n/2 times. So, the running time is (log n) · (n/2).</a:t>
            </a:r>
          </a:p>
          <a:p>
            <a:r>
              <a:rPr lang="en-US" dirty="0" smtClean="0"/>
              <a:t>We discard the constant factor and get a running time of n log 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were writing a guessing game that guessed a number from 1 to n</a:t>
            </a:r>
          </a:p>
          <a:p>
            <a:pPr lvl="1"/>
            <a:r>
              <a:rPr lang="en-US" dirty="0" smtClean="0"/>
              <a:t>What is the minimum number of possible steps?</a:t>
            </a:r>
          </a:p>
          <a:p>
            <a:pPr lvl="2"/>
            <a:r>
              <a:rPr lang="en-US" dirty="0" smtClean="0"/>
              <a:t>Method A :  1</a:t>
            </a:r>
          </a:p>
          <a:p>
            <a:pPr lvl="2"/>
            <a:r>
              <a:rPr lang="en-US" dirty="0" smtClean="0"/>
              <a:t>Method B:   1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What the maximum number of steps?</a:t>
            </a:r>
          </a:p>
          <a:p>
            <a:pPr lvl="2"/>
            <a:r>
              <a:rPr lang="en-US" dirty="0" smtClean="0"/>
              <a:t>Method A: ?</a:t>
            </a:r>
          </a:p>
          <a:p>
            <a:pPr lvl="2"/>
            <a:r>
              <a:rPr lang="en-US" dirty="0" smtClean="0"/>
              <a:t>Method B:  n</a:t>
            </a:r>
          </a:p>
          <a:p>
            <a:r>
              <a:rPr lang="en-US" dirty="0" smtClean="0"/>
              <a:t>Each time the algorithm makes a guess, it chops the range from smallest to largest in half. </a:t>
            </a:r>
          </a:p>
          <a:p>
            <a:r>
              <a:rPr lang="en-US" dirty="0" smtClean="0"/>
              <a:t>The number of times we can cut the range 1to n in half before getting down to one possibility is ⌈log</a:t>
            </a:r>
            <a:r>
              <a:rPr lang="en-US" baseline="-25000" dirty="0" smtClean="0"/>
              <a:t>2</a:t>
            </a:r>
            <a:r>
              <a:rPr lang="en-US" dirty="0" smtClean="0"/>
              <a:t> n⌉.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logarithm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mathematical expression log</a:t>
            </a:r>
            <a:r>
              <a:rPr lang="en-US" baseline="-25000" dirty="0" smtClean="0"/>
              <a:t>2</a:t>
            </a:r>
            <a:r>
              <a:rPr lang="en-US" dirty="0" smtClean="0"/>
              <a:t> n is the “base-2 logarithm of n”.</a:t>
            </a:r>
          </a:p>
          <a:p>
            <a:r>
              <a:rPr lang="en-US" dirty="0" smtClean="0"/>
              <a:t> It’s the power you have to raise 2 </a:t>
            </a:r>
            <a:r>
              <a:rPr lang="en-US" dirty="0" smtClean="0"/>
              <a:t>to </a:t>
            </a:r>
            <a:r>
              <a:rPr lang="en-US" dirty="0" smtClean="0"/>
              <a:t>get n. </a:t>
            </a:r>
          </a:p>
          <a:p>
            <a:pPr lvl="1"/>
            <a:r>
              <a:rPr lang="en-US" dirty="0" smtClean="0"/>
              <a:t>x = log</a:t>
            </a:r>
            <a:r>
              <a:rPr lang="en-US" baseline="-25000" dirty="0" smtClean="0"/>
              <a:t>2</a:t>
            </a:r>
            <a:r>
              <a:rPr lang="en-US" dirty="0" smtClean="0"/>
              <a:t> n, </a:t>
            </a:r>
            <a:r>
              <a:rPr lang="en-US" dirty="0" smtClean="0">
                <a:sym typeface="Wingdings" pitchFamily="2" charset="2"/>
              </a:rPr>
              <a:t></a:t>
            </a:r>
            <a:r>
              <a:rPr lang="en-US" dirty="0" smtClean="0"/>
              <a:t> 2</a:t>
            </a:r>
            <a:r>
              <a:rPr lang="en-US" baseline="30000" dirty="0" smtClean="0"/>
              <a:t>x</a:t>
            </a:r>
            <a:r>
              <a:rPr lang="en-US" dirty="0" smtClean="0"/>
              <a:t> = n.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log2 1 = 0 ,</a:t>
            </a:r>
          </a:p>
          <a:p>
            <a:pPr lvl="1"/>
            <a:r>
              <a:rPr lang="en-US" dirty="0" smtClean="0"/>
              <a:t>log2 16 = 4 ,</a:t>
            </a:r>
          </a:p>
          <a:p>
            <a:pPr lvl="1"/>
            <a:r>
              <a:rPr lang="en-US" dirty="0" smtClean="0"/>
              <a:t>log2 1024 = 10 ,</a:t>
            </a:r>
          </a:p>
          <a:p>
            <a:pPr lvl="1"/>
            <a:r>
              <a:rPr lang="en-US" dirty="0" smtClean="0"/>
              <a:t>log2 1048576 = 20 .</a:t>
            </a:r>
          </a:p>
          <a:p>
            <a:endParaRPr lang="en-US" dirty="0" smtClean="0"/>
          </a:p>
          <a:p>
            <a:r>
              <a:rPr lang="en-US" dirty="0" smtClean="0"/>
              <a:t>We could give this program inputs with n = 1000000 and it would still only take about 20 steps.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program to check whether input is 2 or not</a:t>
            </a:r>
          </a:p>
          <a:p>
            <a:endParaRPr lang="en-US" dirty="0" smtClean="0"/>
          </a:p>
          <a:p>
            <a:r>
              <a:rPr lang="en-US" dirty="0" smtClean="0"/>
              <a:t>answer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raw_input</a:t>
            </a:r>
            <a:r>
              <a:rPr lang="en-US" dirty="0" smtClean="0"/>
              <a:t>("input number 2 please: "))</a:t>
            </a:r>
          </a:p>
          <a:p>
            <a:r>
              <a:rPr lang="en-US" dirty="0" smtClean="0"/>
              <a:t>if answer == 2:</a:t>
            </a:r>
          </a:p>
          <a:p>
            <a:r>
              <a:rPr lang="en-US" dirty="0" smtClean="0"/>
              <a:t>    print "You got it right!"</a:t>
            </a:r>
          </a:p>
          <a:p>
            <a:r>
              <a:rPr lang="en-US" dirty="0" smtClean="0"/>
              <a:t>if answer != 2:</a:t>
            </a:r>
          </a:p>
          <a:p>
            <a:r>
              <a:rPr lang="en-US" dirty="0" smtClean="0"/>
              <a:t>    print "Sorry, wrong answer!"</a:t>
            </a:r>
          </a:p>
          <a:p>
            <a:r>
              <a:rPr lang="en-US" dirty="0" smtClean="0"/>
              <a:t>print "That is the end of the game."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does this algorithm take about log</a:t>
            </a:r>
            <a:r>
              <a:rPr lang="en-US" baseline="-25000" dirty="0" smtClean="0"/>
              <a:t>2</a:t>
            </a:r>
            <a:r>
              <a:rPr lang="en-US" dirty="0" smtClean="0"/>
              <a:t> n steps</a:t>
            </a:r>
          </a:p>
          <a:p>
            <a:r>
              <a:rPr lang="en-US" dirty="0" smtClean="0"/>
              <a:t>Consider the number of possible values that could still be the value the user is thinking of.</a:t>
            </a:r>
          </a:p>
          <a:p>
            <a:r>
              <a:rPr lang="en-US" dirty="0" smtClean="0"/>
              <a:t>Remember that this algorithm cuts the number of possibilities in half with each step	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the worst case, the game will end when there is only one possibility</a:t>
            </a:r>
          </a:p>
          <a:p>
            <a:pPr lvl="1"/>
            <a:r>
              <a:rPr lang="en-US" dirty="0" smtClean="0"/>
              <a:t>n/2</a:t>
            </a:r>
            <a:r>
              <a:rPr lang="en-US" baseline="30000" dirty="0" smtClean="0"/>
              <a:t>k   </a:t>
            </a:r>
            <a:r>
              <a:rPr lang="en-US" dirty="0" smtClean="0"/>
              <a:t>= 1 </a:t>
            </a:r>
            <a:r>
              <a:rPr lang="en-US" dirty="0" smtClean="0">
                <a:sym typeface="Wingdings" pitchFamily="2" charset="2"/>
              </a:rPr>
              <a:t>  n = </a:t>
            </a:r>
            <a:r>
              <a:rPr lang="en-US" dirty="0" smtClean="0"/>
              <a:t>2</a:t>
            </a:r>
            <a:r>
              <a:rPr lang="en-US" baseline="30000" dirty="0" smtClean="0"/>
              <a:t>k   </a:t>
            </a:r>
            <a:endParaRPr lang="en-US" dirty="0" smtClean="0"/>
          </a:p>
          <a:p>
            <a:pPr lvl="1"/>
            <a:endParaRPr lang="en-US" baseline="30000" dirty="0" smtClean="0"/>
          </a:p>
          <a:p>
            <a:pPr lvl="1"/>
            <a:r>
              <a:rPr lang="en-US" baseline="30000" dirty="0" smtClean="0"/>
              <a:t> </a:t>
            </a:r>
            <a:r>
              <a:rPr lang="en-US" dirty="0" smtClean="0"/>
              <a:t>k = log </a:t>
            </a:r>
            <a:r>
              <a:rPr lang="en-US" baseline="-25000" dirty="0" smtClean="0"/>
              <a:t>2 </a:t>
            </a:r>
            <a:r>
              <a:rPr lang="en-US" dirty="0" smtClean="0"/>
              <a:t>n</a:t>
            </a:r>
            <a:endParaRPr lang="en-US" baseline="30000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4724" y="2702695"/>
            <a:ext cx="2776163" cy="1745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average number of steps required?</a:t>
            </a:r>
          </a:p>
          <a:p>
            <a:pPr lvl="1"/>
            <a:r>
              <a:rPr lang="en-US" dirty="0" smtClean="0"/>
              <a:t>Method A: hard to determine</a:t>
            </a:r>
          </a:p>
          <a:p>
            <a:pPr lvl="1"/>
            <a:r>
              <a:rPr lang="en-US" dirty="0" smtClean="0"/>
              <a:t>Method B: 50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 practice the maximum number of steps is usually taken into consideration</a:t>
            </a:r>
          </a:p>
          <a:p>
            <a:pPr lvl="1"/>
            <a:r>
              <a:rPr lang="en-US" dirty="0" smtClean="0"/>
              <a:t>Hard to find average</a:t>
            </a:r>
          </a:p>
          <a:p>
            <a:pPr lvl="1"/>
            <a:r>
              <a:rPr lang="en-US" dirty="0" smtClean="0"/>
              <a:t>Reliability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Repeated Letters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an algorithm that checks a word to see whether it has any repeated words or not.</a:t>
            </a:r>
          </a:p>
          <a:p>
            <a:pPr lvl="1"/>
            <a:r>
              <a:rPr lang="en-US" dirty="0" smtClean="0"/>
              <a:t>Input </a:t>
            </a:r>
            <a:r>
              <a:rPr lang="en-US" dirty="0" smtClean="0">
                <a:sym typeface="Wingdings" pitchFamily="2" charset="2"/>
              </a:rPr>
              <a:t> “this”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Output  “No repetition”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Input “that”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Output  “</a:t>
            </a:r>
            <a:r>
              <a:rPr lang="en-US" dirty="0" smtClean="0"/>
              <a:t>There are repetitions”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Repeated Letters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Method:</a:t>
            </a:r>
          </a:p>
          <a:p>
            <a:pPr lvl="1"/>
            <a:r>
              <a:rPr lang="en-US" sz="1600" dirty="0" smtClean="0"/>
              <a:t>Take each word and compare it to all the letters on the right side of it</a:t>
            </a:r>
          </a:p>
          <a:p>
            <a:pPr lvl="2"/>
            <a:r>
              <a:rPr lang="en-US" sz="1600" dirty="0" smtClean="0"/>
              <a:t>For input this</a:t>
            </a:r>
          </a:p>
          <a:p>
            <a:pPr lvl="3"/>
            <a:r>
              <a:rPr lang="en-US" sz="1600" dirty="0" smtClean="0"/>
              <a:t>t is compared with </a:t>
            </a:r>
            <a:r>
              <a:rPr lang="en-US" sz="1600" dirty="0" err="1" smtClean="0"/>
              <a:t>h,i,s</a:t>
            </a:r>
            <a:r>
              <a:rPr lang="en-US" sz="1600" dirty="0" smtClean="0"/>
              <a:t>           the letter is not repeated</a:t>
            </a:r>
          </a:p>
          <a:p>
            <a:pPr lvl="3"/>
            <a:r>
              <a:rPr lang="en-US" sz="1600" dirty="0" smtClean="0"/>
              <a:t>h is compared with </a:t>
            </a:r>
            <a:r>
              <a:rPr lang="en-US" sz="1600" dirty="0" err="1" smtClean="0"/>
              <a:t>i,s</a:t>
            </a:r>
            <a:r>
              <a:rPr lang="en-US" sz="1600" dirty="0" smtClean="0"/>
              <a:t>             the letter is not repeated</a:t>
            </a:r>
          </a:p>
          <a:p>
            <a:pPr lvl="3"/>
            <a:r>
              <a:rPr lang="en-US" sz="1600" dirty="0" err="1" smtClean="0"/>
              <a:t>i</a:t>
            </a:r>
            <a:r>
              <a:rPr lang="en-US" sz="1600" dirty="0" smtClean="0"/>
              <a:t> is compared with s                the letter is not repeated</a:t>
            </a:r>
          </a:p>
          <a:p>
            <a:pPr lvl="3"/>
            <a:r>
              <a:rPr lang="en-US" sz="1600" dirty="0" smtClean="0"/>
              <a:t>s is compared with nothing     the letter is not repeated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Take each word and compare it to all the letters on the right side of it</a:t>
            </a:r>
          </a:p>
          <a:p>
            <a:pPr lvl="2"/>
            <a:r>
              <a:rPr lang="en-US" sz="1600" dirty="0" smtClean="0"/>
              <a:t>For input that</a:t>
            </a:r>
          </a:p>
          <a:p>
            <a:pPr lvl="3"/>
            <a:r>
              <a:rPr lang="en-US" sz="1600" dirty="0" smtClean="0"/>
              <a:t>t is compared with </a:t>
            </a:r>
            <a:r>
              <a:rPr lang="en-US" sz="1600" dirty="0" err="1" smtClean="0"/>
              <a:t>h,a,t</a:t>
            </a:r>
            <a:r>
              <a:rPr lang="en-US" sz="1600" dirty="0" smtClean="0"/>
              <a:t>           the letter is repeated</a:t>
            </a:r>
          </a:p>
          <a:p>
            <a:pPr lvl="3"/>
            <a:r>
              <a:rPr lang="en-US" sz="1600" dirty="0" smtClean="0"/>
              <a:t>h is compared with </a:t>
            </a:r>
            <a:r>
              <a:rPr lang="en-US" sz="1600" dirty="0" err="1" smtClean="0"/>
              <a:t>a,t</a:t>
            </a:r>
            <a:r>
              <a:rPr lang="en-US" sz="1600" dirty="0" smtClean="0"/>
              <a:t>             the letter is not repeated</a:t>
            </a:r>
          </a:p>
          <a:p>
            <a:pPr lvl="3"/>
            <a:r>
              <a:rPr lang="en-US" sz="1600" dirty="0" err="1" smtClean="0"/>
              <a:t>a</a:t>
            </a:r>
            <a:r>
              <a:rPr lang="en-US" sz="1600" dirty="0" smtClean="0"/>
              <a:t> is compared with t                the letter is not repeated</a:t>
            </a:r>
          </a:p>
          <a:p>
            <a:pPr lvl="3"/>
            <a:r>
              <a:rPr lang="en-US" sz="1600" dirty="0" smtClean="0"/>
              <a:t>t is compared with nothing     the letter is not repeated</a:t>
            </a:r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Repeated Letters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“Enter the word:”</a:t>
            </a:r>
          </a:p>
          <a:p>
            <a:r>
              <a:rPr lang="en-US" dirty="0" smtClean="0"/>
              <a:t>read word</a:t>
            </a:r>
          </a:p>
          <a:p>
            <a:r>
              <a:rPr lang="en-US" dirty="0" smtClean="0"/>
              <a:t>set counter to 0</a:t>
            </a:r>
          </a:p>
          <a:p>
            <a:r>
              <a:rPr lang="en-US" dirty="0" smtClean="0"/>
              <a:t>for all letters letter a in the word, do this:</a:t>
            </a:r>
          </a:p>
          <a:p>
            <a:r>
              <a:rPr lang="en-US" dirty="0" smtClean="0"/>
              <a:t>       for all letters letter b to the right of letter a, do this:</a:t>
            </a:r>
          </a:p>
          <a:p>
            <a:r>
              <a:rPr lang="en-US" dirty="0" smtClean="0"/>
              <a:t>                  if letter a is equal to letter b then</a:t>
            </a:r>
          </a:p>
          <a:p>
            <a:r>
              <a:rPr lang="en-US" dirty="0" smtClean="0"/>
              <a:t>                        set counter to counter+1</a:t>
            </a:r>
          </a:p>
          <a:p>
            <a:r>
              <a:rPr lang="en-US" dirty="0" smtClean="0"/>
              <a:t>if counter &gt; 0 then</a:t>
            </a:r>
          </a:p>
          <a:p>
            <a:r>
              <a:rPr lang="en-US" dirty="0" smtClean="0"/>
              <a:t>    write “There are repetitions”</a:t>
            </a:r>
          </a:p>
          <a:p>
            <a:r>
              <a:rPr lang="en-US" dirty="0" smtClean="0"/>
              <a:t>else</a:t>
            </a:r>
          </a:p>
          <a:p>
            <a:r>
              <a:rPr lang="en-US" dirty="0" smtClean="0"/>
              <a:t>    write “No repetitions”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word = </a:t>
            </a:r>
            <a:r>
              <a:rPr lang="en-US" dirty="0" err="1" smtClean="0"/>
              <a:t>raw_input</a:t>
            </a:r>
            <a:r>
              <a:rPr lang="en-US" dirty="0" smtClean="0"/>
              <a:t>("Enter the word: ")</a:t>
            </a:r>
          </a:p>
          <a:p>
            <a:r>
              <a:rPr lang="en-US" dirty="0" smtClean="0"/>
              <a:t>counter = 0</a:t>
            </a:r>
          </a:p>
          <a:p>
            <a:r>
              <a:rPr lang="en-US" dirty="0" smtClean="0"/>
              <a:t>length = </a:t>
            </a:r>
            <a:r>
              <a:rPr lang="en-US" dirty="0" err="1" smtClean="0"/>
              <a:t>len</a:t>
            </a:r>
            <a:r>
              <a:rPr lang="en-US" dirty="0" smtClean="0"/>
              <a:t>(word)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range(length): # for each letter in the word...</a:t>
            </a:r>
          </a:p>
          <a:p>
            <a:r>
              <a:rPr lang="en-US" dirty="0" smtClean="0"/>
              <a:t>    for j in range(i+1, length):  # for each letter after that one...</a:t>
            </a:r>
          </a:p>
          <a:p>
            <a:r>
              <a:rPr lang="en-US" dirty="0" smtClean="0"/>
              <a:t>         if word[</a:t>
            </a:r>
            <a:r>
              <a:rPr lang="en-US" dirty="0" err="1" smtClean="0"/>
              <a:t>i</a:t>
            </a:r>
            <a:r>
              <a:rPr lang="en-US" dirty="0" smtClean="0"/>
              <a:t>]==word[j]:</a:t>
            </a:r>
          </a:p>
          <a:p>
            <a:r>
              <a:rPr lang="en-US" dirty="0" smtClean="0"/>
              <a:t>   	      counter = counter + 1</a:t>
            </a:r>
          </a:p>
          <a:p>
            <a:r>
              <a:rPr lang="en-US" dirty="0" smtClean="0"/>
              <a:t>if counter&gt;0:</a:t>
            </a:r>
          </a:p>
          <a:p>
            <a:r>
              <a:rPr lang="en-US" dirty="0" smtClean="0"/>
              <a:t>    print "There are repeated letters"</a:t>
            </a:r>
          </a:p>
          <a:p>
            <a:r>
              <a:rPr lang="en-US" dirty="0" smtClean="0"/>
              <a:t>else:</a:t>
            </a:r>
          </a:p>
          <a:p>
            <a:r>
              <a:rPr lang="en-US" dirty="0" smtClean="0"/>
              <a:t>    print "There are no repeated letters"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time of repeated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run time of this program?</a:t>
            </a:r>
          </a:p>
          <a:p>
            <a:pPr lvl="1"/>
            <a:r>
              <a:rPr lang="en-US" dirty="0" smtClean="0"/>
              <a:t>What is the bottleneck?</a:t>
            </a:r>
          </a:p>
          <a:p>
            <a:endParaRPr lang="en-US" dirty="0" smtClean="0"/>
          </a:p>
          <a:p>
            <a:r>
              <a:rPr lang="pt-BR" dirty="0" smtClean="0"/>
              <a:t>This program makes n(n − 1)/2 = n</a:t>
            </a:r>
            <a:r>
              <a:rPr lang="pt-BR" baseline="30000" dirty="0" smtClean="0"/>
              <a:t>2 </a:t>
            </a:r>
            <a:r>
              <a:rPr lang="pt-BR" dirty="0" smtClean="0"/>
              <a:t>/2 − n/2 </a:t>
            </a:r>
            <a:r>
              <a:rPr lang="en-US" dirty="0" smtClean="0"/>
              <a:t>comparisons if you enter a string with n characters.</a:t>
            </a:r>
          </a:p>
          <a:p>
            <a:pPr lvl="1"/>
            <a:r>
              <a:rPr lang="en-US" dirty="0" smtClean="0"/>
              <a:t>How many statement?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would say the runtime is n</a:t>
            </a:r>
            <a:r>
              <a:rPr lang="en-US" baseline="30000" dirty="0" smtClean="0"/>
              <a:t>2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Subset 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388" y="801974"/>
            <a:ext cx="7661275" cy="5195601"/>
          </a:xfrm>
        </p:spPr>
        <p:txBody>
          <a:bodyPr/>
          <a:lstStyle/>
          <a:p>
            <a:r>
              <a:rPr lang="en-US" sz="1600" dirty="0" smtClean="0"/>
              <a:t>Let’s consider one </a:t>
            </a:r>
            <a:r>
              <a:rPr lang="en-US" sz="1600" dirty="0" err="1" smtClean="0"/>
              <a:t>ﬁnal</a:t>
            </a:r>
            <a:r>
              <a:rPr lang="en-US" sz="1600" dirty="0" smtClean="0"/>
              <a:t> example where the best known solution is very slow.</a:t>
            </a:r>
          </a:p>
          <a:p>
            <a:pPr lvl="1"/>
            <a:r>
              <a:rPr lang="en-US" sz="1600" dirty="0" smtClean="0"/>
              <a:t>we get a list of integers from the user and are asked if some of them (a subset) add up to a particular target value.</a:t>
            </a:r>
          </a:p>
          <a:p>
            <a:pPr lvl="1"/>
            <a:r>
              <a:rPr lang="en-US" sz="1600" dirty="0" smtClean="0"/>
              <a:t>This problem is known as “subset sum”,</a:t>
            </a:r>
          </a:p>
          <a:p>
            <a:pPr lvl="1"/>
            <a:r>
              <a:rPr lang="en-US" sz="1600" dirty="0" smtClean="0"/>
              <a:t>Input: 	</a:t>
            </a:r>
          </a:p>
          <a:p>
            <a:pPr lvl="2"/>
            <a:r>
              <a:rPr lang="en-US" sz="1600" dirty="0" smtClean="0"/>
              <a:t>Set of numbers {6, 14, 127, 7, 2, 8}</a:t>
            </a:r>
          </a:p>
          <a:p>
            <a:pPr lvl="2"/>
            <a:r>
              <a:rPr lang="en-US" sz="1600" dirty="0" smtClean="0"/>
              <a:t>Target = 16</a:t>
            </a:r>
          </a:p>
          <a:p>
            <a:pPr lvl="1"/>
            <a:r>
              <a:rPr lang="en-US" sz="1600" dirty="0" smtClean="0"/>
              <a:t>Output:</a:t>
            </a:r>
          </a:p>
          <a:p>
            <a:pPr lvl="2"/>
            <a:r>
              <a:rPr lang="en-US" sz="1600" dirty="0" smtClean="0"/>
              <a:t>Yes </a:t>
            </a:r>
            <a:r>
              <a:rPr lang="en-US" sz="1600" dirty="0" smtClean="0">
                <a:sym typeface="Wingdings" pitchFamily="2" charset="2"/>
              </a:rPr>
              <a:t> since </a:t>
            </a:r>
            <a:r>
              <a:rPr lang="en-US" sz="1600" dirty="0" smtClean="0"/>
              <a:t>6+2+8 = 16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Input: 	</a:t>
            </a:r>
          </a:p>
          <a:p>
            <a:pPr lvl="2"/>
            <a:r>
              <a:rPr lang="en-US" sz="1600" dirty="0" smtClean="0"/>
              <a:t>Set of numbers {6, 14, 127, 7, 2, 8}</a:t>
            </a:r>
          </a:p>
          <a:p>
            <a:pPr lvl="2"/>
            <a:r>
              <a:rPr lang="en-US" sz="1600" dirty="0" smtClean="0"/>
              <a:t>Target = 12</a:t>
            </a:r>
          </a:p>
          <a:p>
            <a:pPr lvl="1"/>
            <a:r>
              <a:rPr lang="en-US" sz="1600" dirty="0" smtClean="0"/>
              <a:t>Output:</a:t>
            </a:r>
          </a:p>
          <a:p>
            <a:pPr lvl="2"/>
            <a:r>
              <a:rPr lang="en-US" sz="1600" dirty="0" smtClean="0"/>
              <a:t>No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Subset Sum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every subset in the list:</a:t>
            </a:r>
          </a:p>
          <a:p>
            <a:r>
              <a:rPr lang="en-US" dirty="0" smtClean="0"/>
              <a:t>      set sum to the sum of this subset</a:t>
            </a:r>
          </a:p>
          <a:p>
            <a:r>
              <a:rPr lang="en-US" dirty="0" smtClean="0"/>
              <a:t>      if sum is equal to target:</a:t>
            </a:r>
          </a:p>
          <a:p>
            <a:r>
              <a:rPr lang="en-US" dirty="0" smtClean="0"/>
              <a:t>             answer “yes” and quit</a:t>
            </a:r>
          </a:p>
          <a:p>
            <a:r>
              <a:rPr lang="en-US" dirty="0" smtClean="0"/>
              <a:t>answer “no”</a:t>
            </a:r>
          </a:p>
          <a:p>
            <a:endParaRPr lang="en-US" dirty="0" smtClean="0"/>
          </a:p>
          <a:p>
            <a:r>
              <a:rPr lang="en-US" dirty="0" smtClean="0"/>
              <a:t>What is the running time of this algorithm?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1050" dirty="0" smtClean="0"/>
              <a:t>import </a:t>
            </a:r>
            <a:r>
              <a:rPr lang="en-US" sz="1050" dirty="0" err="1" smtClean="0"/>
              <a:t>itertools</a:t>
            </a:r>
            <a:endParaRPr lang="en-US" sz="1050" dirty="0" smtClean="0"/>
          </a:p>
          <a:p>
            <a:r>
              <a:rPr lang="en-US" sz="1050" dirty="0" smtClean="0"/>
              <a:t>def </a:t>
            </a:r>
            <a:r>
              <a:rPr lang="en-US" sz="1050" dirty="0" err="1" smtClean="0"/>
              <a:t>findsubsets</a:t>
            </a:r>
            <a:r>
              <a:rPr lang="en-US" sz="1050" dirty="0" smtClean="0"/>
              <a:t>(</a:t>
            </a:r>
            <a:r>
              <a:rPr lang="en-US" sz="1050" dirty="0" err="1" smtClean="0"/>
              <a:t>S,m</a:t>
            </a:r>
            <a:r>
              <a:rPr lang="en-US" sz="1050" dirty="0" smtClean="0"/>
              <a:t>):</a:t>
            </a:r>
          </a:p>
          <a:p>
            <a:r>
              <a:rPr lang="en-US" sz="1050" dirty="0" smtClean="0"/>
              <a:t>    return set(</a:t>
            </a:r>
            <a:r>
              <a:rPr lang="en-US" sz="1050" dirty="0" err="1" smtClean="0"/>
              <a:t>itertools.combinations</a:t>
            </a:r>
            <a:r>
              <a:rPr lang="en-US" sz="1050" dirty="0" smtClean="0"/>
              <a:t>(S, m))</a:t>
            </a:r>
          </a:p>
          <a:p>
            <a:endParaRPr lang="en-US" sz="1050" dirty="0" smtClean="0"/>
          </a:p>
          <a:p>
            <a:r>
              <a:rPr lang="en-US" sz="1050" dirty="0" smtClean="0"/>
              <a:t>input = [1,2,3,4]</a:t>
            </a:r>
          </a:p>
          <a:p>
            <a:r>
              <a:rPr lang="en-US" sz="1050" dirty="0" smtClean="0"/>
              <a:t>for </a:t>
            </a:r>
            <a:r>
              <a:rPr lang="en-US" sz="1050" dirty="0" err="1" smtClean="0"/>
              <a:t>i</a:t>
            </a:r>
            <a:r>
              <a:rPr lang="en-US" sz="1050" dirty="0" smtClean="0"/>
              <a:t> in range(1,len(input) +1):</a:t>
            </a:r>
          </a:p>
          <a:p>
            <a:r>
              <a:rPr lang="en-US" sz="1050" dirty="0" smtClean="0"/>
              <a:t>    print </a:t>
            </a:r>
            <a:r>
              <a:rPr lang="en-US" sz="1050" dirty="0" err="1" smtClean="0"/>
              <a:t>findsubsets</a:t>
            </a:r>
            <a:r>
              <a:rPr lang="en-US" sz="1050" dirty="0" smtClean="0"/>
              <a:t>(</a:t>
            </a:r>
            <a:r>
              <a:rPr lang="en-US" sz="1050" dirty="0" err="1" smtClean="0"/>
              <a:t>input,i</a:t>
            </a:r>
            <a:r>
              <a:rPr lang="en-US" sz="1050" dirty="0" smtClean="0"/>
              <a:t>),</a:t>
            </a:r>
          </a:p>
          <a:p>
            <a:endParaRPr lang="en-US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0402" y="3650653"/>
            <a:ext cx="19526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6590" y="1182691"/>
            <a:ext cx="6698831" cy="446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	Odd or Even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decide whether a number is odd or even.</a:t>
            </a:r>
          </a:p>
          <a:p>
            <a:endParaRPr lang="en-US" dirty="0" smtClean="0"/>
          </a:p>
          <a:p>
            <a:r>
              <a:rPr lang="en-US" dirty="0" smtClean="0"/>
              <a:t>number = </a:t>
            </a:r>
            <a:r>
              <a:rPr lang="en-US" dirty="0" err="1" smtClean="0"/>
              <a:t>raw_input</a:t>
            </a:r>
            <a:r>
              <a:rPr lang="en-US" dirty="0" smtClean="0"/>
              <a:t>("enter a number: ")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int</a:t>
            </a:r>
            <a:r>
              <a:rPr lang="en-US" dirty="0" smtClean="0"/>
              <a:t>(number)/2 == float(number)/2:</a:t>
            </a:r>
          </a:p>
          <a:p>
            <a:r>
              <a:rPr lang="en-US" dirty="0" smtClean="0"/>
              <a:t>    print "Even"</a:t>
            </a:r>
          </a:p>
          <a:p>
            <a:r>
              <a:rPr lang="en-US" dirty="0" smtClean="0"/>
              <a:t>else:</a:t>
            </a:r>
          </a:p>
          <a:p>
            <a:r>
              <a:rPr lang="en-US" dirty="0" smtClean="0"/>
              <a:t>    print "Odd"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programming errors are called bugs and the process of tracking them down and correcting them is called debugging.</a:t>
            </a:r>
          </a:p>
          <a:p>
            <a:r>
              <a:rPr lang="en-US" dirty="0" smtClean="0"/>
              <a:t>Three kind of errors</a:t>
            </a:r>
          </a:p>
          <a:p>
            <a:pPr lvl="1"/>
            <a:r>
              <a:rPr lang="en-US" dirty="0" smtClean="0"/>
              <a:t>Syntax errors</a:t>
            </a:r>
          </a:p>
          <a:p>
            <a:pPr lvl="1"/>
            <a:r>
              <a:rPr lang="en-US" dirty="0" smtClean="0"/>
              <a:t>Runtime errors</a:t>
            </a:r>
          </a:p>
          <a:p>
            <a:pPr lvl="1"/>
            <a:r>
              <a:rPr lang="en-US" dirty="0" smtClean="0"/>
              <a:t>Semantic errors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can only execute a program if the program is syntactically correct</a:t>
            </a:r>
            <a:r>
              <a:rPr lang="en-US" dirty="0" smtClean="0"/>
              <a:t>; </a:t>
            </a:r>
            <a:r>
              <a:rPr lang="en-US" dirty="0" smtClean="0"/>
              <a:t> </a:t>
            </a:r>
            <a:r>
              <a:rPr lang="en-US" dirty="0" smtClean="0"/>
              <a:t>The </a:t>
            </a:r>
            <a:r>
              <a:rPr lang="en-US" dirty="0" smtClean="0"/>
              <a:t>process fails and returns an error </a:t>
            </a:r>
            <a:r>
              <a:rPr lang="en-US" dirty="0" smtClean="0"/>
              <a:t>message if there are any errors.</a:t>
            </a:r>
            <a:endParaRPr lang="en-US" dirty="0" smtClean="0"/>
          </a:p>
          <a:p>
            <a:pPr lvl="1"/>
            <a:r>
              <a:rPr lang="en-US" dirty="0" smtClean="0"/>
              <a:t>For example, in English, a sentence must begin with a capital letter and end with a period</a:t>
            </a:r>
          </a:p>
          <a:p>
            <a:pPr lvl="2"/>
            <a:r>
              <a:rPr lang="en-US" dirty="0" smtClean="0"/>
              <a:t>this sentence contains a syntax error.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For most readers, a few syntax errors are not a </a:t>
            </a:r>
            <a:r>
              <a:rPr lang="en-US" dirty="0" smtClean="0"/>
              <a:t>significant </a:t>
            </a:r>
            <a:r>
              <a:rPr lang="en-US" dirty="0" smtClean="0"/>
              <a:t>problem</a:t>
            </a:r>
          </a:p>
          <a:p>
            <a:pPr lvl="2"/>
            <a:r>
              <a:rPr lang="en-US" dirty="0" smtClean="0"/>
              <a:t>Python is not so forgiving.</a:t>
            </a:r>
          </a:p>
          <a:p>
            <a:pPr lvl="2"/>
            <a:r>
              <a:rPr lang="en-US" dirty="0" smtClean="0"/>
              <a:t> If there is a single syntax error anywhere in your program, Python will print an error message and quit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second type of error is a runtime error, so called because the error does not appear until you run the program.</a:t>
            </a:r>
          </a:p>
          <a:p>
            <a:pPr lvl="1"/>
            <a:r>
              <a:rPr lang="en-US" dirty="0" smtClean="0"/>
              <a:t>Errors that you get based on input during run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there is a semantic error in your program, it will run successfully, in the sense that the computer will not generate any error messages</a:t>
            </a:r>
          </a:p>
          <a:p>
            <a:pPr lvl="1"/>
            <a:r>
              <a:rPr lang="en-US" dirty="0" smtClean="0"/>
              <a:t>But it will not do the right thing</a:t>
            </a:r>
          </a:p>
          <a:p>
            <a:pPr lvl="1"/>
            <a:r>
              <a:rPr lang="en-US" dirty="0" smtClean="0"/>
              <a:t>Identifying semantic errors can be very tricky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When you realize there’s a problem with your program, you should do things in this order:</a:t>
            </a:r>
          </a:p>
          <a:p>
            <a:pPr lvl="2"/>
            <a:r>
              <a:rPr lang="en-US" dirty="0" smtClean="0"/>
              <a:t>1. Figure out where the problem is.</a:t>
            </a:r>
          </a:p>
          <a:p>
            <a:pPr lvl="3"/>
            <a:r>
              <a:rPr lang="en-US" dirty="0" smtClean="0"/>
              <a:t>Use print statements to narrow down the possibilities</a:t>
            </a:r>
          </a:p>
          <a:p>
            <a:pPr lvl="2"/>
            <a:r>
              <a:rPr lang="en-US" dirty="0" smtClean="0"/>
              <a:t>2. Figure out what’s wrong.</a:t>
            </a:r>
          </a:p>
          <a:p>
            <a:pPr lvl="3"/>
            <a:r>
              <a:rPr lang="en-US" dirty="0" smtClean="0"/>
              <a:t>a variable doesn’t contain the value you think it should</a:t>
            </a:r>
          </a:p>
          <a:p>
            <a:pPr lvl="3"/>
            <a:r>
              <a:rPr lang="en-US" dirty="0" err="1" smtClean="0"/>
              <a:t>ﬂow</a:t>
            </a:r>
            <a:r>
              <a:rPr lang="en-US" dirty="0" smtClean="0"/>
              <a:t> of control isn’t the way </a:t>
            </a:r>
            <a:r>
              <a:rPr lang="en-US" dirty="0" smtClean="0"/>
              <a:t>it should be</a:t>
            </a:r>
            <a:endParaRPr lang="en-US" dirty="0" smtClean="0"/>
          </a:p>
          <a:p>
            <a:pPr lvl="2"/>
            <a:r>
              <a:rPr lang="en-US" dirty="0" smtClean="0"/>
              <a:t>3. Fix 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Topic 3 from Introduction to Computing Science and Programming I</a:t>
            </a:r>
          </a:p>
          <a:p>
            <a:endParaRPr lang="en-US" dirty="0" smtClean="0"/>
          </a:p>
          <a:p>
            <a:r>
              <a:rPr lang="en-US" dirty="0" smtClean="0"/>
              <a:t>Read Sections 4.2–4.7, 6.2–6.4, 1.3, How to Think Like a Computer Scientist.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Maximum of 3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three different integers and determine their maximum.</a:t>
            </a:r>
          </a:p>
          <a:p>
            <a:pPr lvl="1"/>
            <a:r>
              <a:rPr lang="en-US" dirty="0" smtClean="0"/>
              <a:t>num1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raw_input</a:t>
            </a:r>
            <a:r>
              <a:rPr lang="en-US" dirty="0" smtClean="0"/>
              <a:t>("enter first number: "))</a:t>
            </a:r>
          </a:p>
          <a:p>
            <a:pPr lvl="1"/>
            <a:r>
              <a:rPr lang="en-US" dirty="0" smtClean="0"/>
              <a:t>num2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raw_input</a:t>
            </a:r>
            <a:r>
              <a:rPr lang="en-US" dirty="0" smtClean="0"/>
              <a:t>("enter second number: "))</a:t>
            </a:r>
          </a:p>
          <a:p>
            <a:pPr lvl="1"/>
            <a:r>
              <a:rPr lang="en-US" dirty="0" smtClean="0"/>
              <a:t>num3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raw_input</a:t>
            </a:r>
            <a:r>
              <a:rPr lang="en-US" dirty="0" smtClean="0"/>
              <a:t>("enter third number: "))</a:t>
            </a:r>
          </a:p>
          <a:p>
            <a:pPr lvl="1"/>
            <a:r>
              <a:rPr lang="en-US" dirty="0" smtClean="0"/>
              <a:t>if num1 &gt; num2:</a:t>
            </a:r>
          </a:p>
          <a:p>
            <a:pPr lvl="1"/>
            <a:r>
              <a:rPr lang="en-US" dirty="0" smtClean="0"/>
              <a:t>    if num1 &gt; num3:</a:t>
            </a:r>
          </a:p>
          <a:p>
            <a:pPr lvl="1"/>
            <a:r>
              <a:rPr lang="en-US" dirty="0" smtClean="0"/>
              <a:t>        print num1, "is the biggest"</a:t>
            </a:r>
          </a:p>
          <a:p>
            <a:pPr lvl="1"/>
            <a:r>
              <a:rPr lang="en-US" dirty="0" smtClean="0"/>
              <a:t>    else:</a:t>
            </a:r>
          </a:p>
          <a:p>
            <a:pPr lvl="1"/>
            <a:r>
              <a:rPr lang="en-US" dirty="0" smtClean="0"/>
              <a:t>        print  num3, "is the biggest"</a:t>
            </a:r>
          </a:p>
          <a:p>
            <a:pPr lvl="1"/>
            <a:r>
              <a:rPr lang="en-US" dirty="0" smtClean="0"/>
              <a:t>else:</a:t>
            </a:r>
          </a:p>
          <a:p>
            <a:pPr lvl="1"/>
            <a:r>
              <a:rPr lang="en-US" dirty="0" smtClean="0"/>
              <a:t>    if num2&gt; num3:</a:t>
            </a:r>
          </a:p>
          <a:p>
            <a:pPr lvl="1"/>
            <a:r>
              <a:rPr lang="en-US" dirty="0" smtClean="0"/>
              <a:t>        print num2, "is the biggest"</a:t>
            </a:r>
          </a:p>
          <a:p>
            <a:pPr lvl="1"/>
            <a:r>
              <a:rPr lang="en-US" dirty="0" smtClean="0"/>
              <a:t>    else:</a:t>
            </a:r>
          </a:p>
          <a:p>
            <a:pPr lvl="1"/>
            <a:r>
              <a:rPr lang="en-US" dirty="0" smtClean="0"/>
              <a:t>        print num3, "is the biggest"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For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easiest way to construct a for loop is with the range function.</a:t>
            </a:r>
          </a:p>
          <a:p>
            <a:pPr lvl="1"/>
            <a:r>
              <a:rPr lang="en-US" dirty="0" smtClean="0"/>
              <a:t>When a for loop is given range(x), the loop body will execute x times.</a:t>
            </a:r>
          </a:p>
          <a:p>
            <a:pPr lvl="1"/>
            <a:r>
              <a:rPr lang="en-US" dirty="0" smtClean="0"/>
              <a:t>The range starts from zero and counts up to num − 1.</a:t>
            </a:r>
          </a:p>
          <a:p>
            <a:pPr lvl="2"/>
            <a:r>
              <a:rPr lang="en-US" dirty="0" smtClean="0"/>
              <a:t>num = </a:t>
            </a:r>
            <a:r>
              <a:rPr lang="en-US" dirty="0" err="1" smtClean="0"/>
              <a:t>int</a:t>
            </a:r>
            <a:r>
              <a:rPr lang="en-US" dirty="0" smtClean="0"/>
              <a:t>( </a:t>
            </a:r>
            <a:r>
              <a:rPr lang="en-US" dirty="0" err="1" smtClean="0"/>
              <a:t>raw_input</a:t>
            </a:r>
            <a:r>
              <a:rPr lang="en-US" dirty="0" smtClean="0"/>
              <a:t>("How high should I count? ") )</a:t>
            </a:r>
          </a:p>
          <a:p>
            <a:pPr lvl="2"/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range(num):</a:t>
            </a:r>
          </a:p>
          <a:p>
            <a:pPr lvl="2"/>
            <a:r>
              <a:rPr lang="en-US" dirty="0" smtClean="0"/>
              <a:t>    print </a:t>
            </a:r>
            <a:r>
              <a:rPr lang="en-US" dirty="0" err="1" smtClean="0"/>
              <a:t>i</a:t>
            </a:r>
            <a:r>
              <a:rPr lang="en-US" dirty="0" smtClean="0"/>
              <a:t>,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To count from one to n, we could have written the loop like this:</a:t>
            </a:r>
          </a:p>
          <a:p>
            <a:pPr lvl="2"/>
            <a:r>
              <a:rPr lang="en-US" dirty="0" smtClean="0"/>
              <a:t>num = </a:t>
            </a:r>
            <a:r>
              <a:rPr lang="en-US" dirty="0" err="1" smtClean="0"/>
              <a:t>int</a:t>
            </a:r>
            <a:r>
              <a:rPr lang="en-US" dirty="0" smtClean="0"/>
              <a:t>( </a:t>
            </a:r>
            <a:r>
              <a:rPr lang="en-US" dirty="0" err="1" smtClean="0"/>
              <a:t>raw_input</a:t>
            </a:r>
            <a:r>
              <a:rPr lang="en-US" dirty="0" smtClean="0"/>
              <a:t>("How high should I count? ") )</a:t>
            </a:r>
          </a:p>
          <a:p>
            <a:pPr lvl="2"/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range(num):</a:t>
            </a:r>
          </a:p>
          <a:p>
            <a:pPr lvl="2"/>
            <a:r>
              <a:rPr lang="en-US" dirty="0" smtClean="0"/>
              <a:t>    print i+1,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For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“Enter a nonnegative integer:”</a:t>
            </a:r>
          </a:p>
          <a:p>
            <a:r>
              <a:rPr lang="en-US" dirty="0" smtClean="0"/>
              <a:t>read n</a:t>
            </a:r>
          </a:p>
          <a:p>
            <a:r>
              <a:rPr lang="en-US" dirty="0" smtClean="0"/>
              <a:t>set factorial to 1</a:t>
            </a:r>
          </a:p>
          <a:p>
            <a:r>
              <a:rPr lang="en-US" dirty="0" smtClean="0"/>
              <a:t>do this for </a:t>
            </a:r>
            <a:r>
              <a:rPr lang="en-US" dirty="0" err="1" smtClean="0"/>
              <a:t>i</a:t>
            </a:r>
            <a:r>
              <a:rPr lang="en-US" dirty="0" smtClean="0"/>
              <a:t> equal to each number from 1 to n:</a:t>
            </a:r>
          </a:p>
          <a:p>
            <a:r>
              <a:rPr lang="en-US" dirty="0" smtClean="0"/>
              <a:t>set factorial to factorial × 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write factorial</a:t>
            </a:r>
          </a:p>
          <a:p>
            <a:endParaRPr lang="en-US" dirty="0" smtClean="0"/>
          </a:p>
          <a:p>
            <a:r>
              <a:rPr lang="en-US" dirty="0" smtClean="0"/>
              <a:t>n = </a:t>
            </a:r>
            <a:r>
              <a:rPr lang="en-US" dirty="0" err="1" smtClean="0"/>
              <a:t>int</a:t>
            </a:r>
            <a:r>
              <a:rPr lang="en-US" dirty="0" smtClean="0"/>
              <a:t>( </a:t>
            </a:r>
            <a:r>
              <a:rPr lang="en-US" dirty="0" err="1" smtClean="0"/>
              <a:t>raw_input</a:t>
            </a:r>
            <a:r>
              <a:rPr lang="en-US" dirty="0" smtClean="0"/>
              <a:t>("Enter a nonnegative integer: ") )</a:t>
            </a:r>
          </a:p>
          <a:p>
            <a:r>
              <a:rPr lang="en-US" dirty="0" smtClean="0"/>
              <a:t>factorial = 1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range(n):</a:t>
            </a:r>
          </a:p>
          <a:p>
            <a:r>
              <a:rPr lang="en-US" dirty="0" smtClean="0"/>
              <a:t>    factorial = factorial * (i+1)</a:t>
            </a:r>
          </a:p>
          <a:p>
            <a:r>
              <a:rPr lang="en-US" dirty="0" smtClean="0"/>
              <a:t>print factorial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set sum to 0</a:t>
            </a:r>
          </a:p>
          <a:p>
            <a:r>
              <a:rPr lang="en-US" dirty="0" smtClean="0"/>
              <a:t>2. for </a:t>
            </a:r>
            <a:r>
              <a:rPr lang="en-US" dirty="0" err="1" smtClean="0"/>
              <a:t>i</a:t>
            </a:r>
            <a:r>
              <a:rPr lang="en-US" dirty="0" smtClean="0"/>
              <a:t> equal to each number from 1 to 10</a:t>
            </a:r>
          </a:p>
          <a:p>
            <a:r>
              <a:rPr lang="en-US" dirty="0" smtClean="0"/>
              <a:t>3.     read num</a:t>
            </a:r>
          </a:p>
          <a:p>
            <a:r>
              <a:rPr lang="en-US" dirty="0" smtClean="0"/>
              <a:t>4.     set sum to sum + num</a:t>
            </a:r>
          </a:p>
          <a:p>
            <a:r>
              <a:rPr lang="en-US" dirty="0" smtClean="0"/>
              <a:t>5. average = sum/10</a:t>
            </a:r>
          </a:p>
          <a:p>
            <a:r>
              <a:rPr lang="en-US" dirty="0" smtClean="0"/>
              <a:t>6. write average</a:t>
            </a:r>
          </a:p>
          <a:p>
            <a:endParaRPr lang="en-US" dirty="0" smtClean="0"/>
          </a:p>
          <a:p>
            <a:r>
              <a:rPr lang="en-US" dirty="0" smtClean="0"/>
              <a:t>sum1 = 0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range(10):</a:t>
            </a:r>
          </a:p>
          <a:p>
            <a:r>
              <a:rPr lang="en-US" dirty="0" smtClean="0"/>
              <a:t>    num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raw_input</a:t>
            </a:r>
            <a:r>
              <a:rPr lang="en-US" dirty="0" smtClean="0"/>
              <a:t>("enter number " + </a:t>
            </a:r>
            <a:r>
              <a:rPr lang="en-US" dirty="0" err="1" smtClean="0"/>
              <a:t>str</a:t>
            </a:r>
            <a:r>
              <a:rPr lang="en-US" dirty="0" smtClean="0"/>
              <a:t>(i+1) + ": "))</a:t>
            </a:r>
          </a:p>
          <a:p>
            <a:r>
              <a:rPr lang="en-US" dirty="0" smtClean="0"/>
              <a:t>    sum1 = </a:t>
            </a:r>
            <a:r>
              <a:rPr lang="en-US" dirty="0" err="1" smtClean="0"/>
              <a:t>int</a:t>
            </a:r>
            <a:r>
              <a:rPr lang="en-US" dirty="0" smtClean="0"/>
              <a:t>(sum1) + </a:t>
            </a:r>
            <a:r>
              <a:rPr lang="en-US" dirty="0" err="1" smtClean="0"/>
              <a:t>int</a:t>
            </a:r>
            <a:r>
              <a:rPr lang="en-US" dirty="0" smtClean="0"/>
              <a:t>(num);</a:t>
            </a:r>
          </a:p>
          <a:p>
            <a:r>
              <a:rPr lang="en-US" dirty="0" smtClean="0"/>
              <a:t>final = float(sum1)/10</a:t>
            </a:r>
          </a:p>
          <a:p>
            <a:r>
              <a:rPr lang="en-US" dirty="0" smtClean="0"/>
              <a:t>print final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845" y="0"/>
            <a:ext cx="8077200" cy="609600"/>
          </a:xfrm>
        </p:spPr>
        <p:txBody>
          <a:bodyPr/>
          <a:lstStyle/>
          <a:p>
            <a:r>
              <a:rPr lang="en-US" dirty="0" smtClean="0"/>
              <a:t>Prime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398" y="576627"/>
            <a:ext cx="7661275" cy="4903787"/>
          </a:xfrm>
        </p:spPr>
        <p:txBody>
          <a:bodyPr/>
          <a:lstStyle/>
          <a:p>
            <a:r>
              <a:rPr lang="en-US" sz="1600" dirty="0" smtClean="0"/>
              <a:t>Read a value and determine whether it is prime or not</a:t>
            </a:r>
          </a:p>
          <a:p>
            <a:r>
              <a:rPr lang="en-US" sz="1600" dirty="0" smtClean="0"/>
              <a:t>write "read number"</a:t>
            </a:r>
          </a:p>
          <a:p>
            <a:r>
              <a:rPr lang="en-US" sz="1600" dirty="0" smtClean="0"/>
              <a:t>2. read n</a:t>
            </a:r>
          </a:p>
          <a:p>
            <a:r>
              <a:rPr lang="en-US" sz="1600" dirty="0" smtClean="0"/>
              <a:t>3. set prime to True</a:t>
            </a:r>
          </a:p>
          <a:p>
            <a:r>
              <a:rPr lang="en-US" sz="1600" dirty="0" smtClean="0"/>
              <a:t>4. for </a:t>
            </a:r>
            <a:r>
              <a:rPr lang="en-US" sz="1600" dirty="0" err="1" smtClean="0"/>
              <a:t>i</a:t>
            </a:r>
            <a:r>
              <a:rPr lang="en-US" sz="1600" dirty="0" smtClean="0"/>
              <a:t> from 1 to round(n/2)</a:t>
            </a:r>
          </a:p>
          <a:p>
            <a:r>
              <a:rPr lang="en-US" sz="1600" dirty="0" smtClean="0"/>
              <a:t>5.        If remainder of n/</a:t>
            </a:r>
            <a:r>
              <a:rPr lang="en-US" sz="1600" dirty="0" err="1" smtClean="0"/>
              <a:t>i</a:t>
            </a:r>
            <a:r>
              <a:rPr lang="en-US" sz="1600" dirty="0" smtClean="0"/>
              <a:t> is 0</a:t>
            </a:r>
          </a:p>
          <a:p>
            <a:r>
              <a:rPr lang="en-US" sz="1600" dirty="0" smtClean="0"/>
              <a:t>6.               set prime to False</a:t>
            </a:r>
          </a:p>
          <a:p>
            <a:r>
              <a:rPr lang="en-US" sz="1600" dirty="0" smtClean="0"/>
              <a:t>7. if prime = True</a:t>
            </a:r>
          </a:p>
          <a:p>
            <a:r>
              <a:rPr lang="en-US" sz="1600" dirty="0" smtClean="0"/>
              <a:t>8.        write "your number is prime"</a:t>
            </a:r>
          </a:p>
          <a:p>
            <a:r>
              <a:rPr lang="en-US" sz="1600" dirty="0" smtClean="0"/>
              <a:t>9. if prime = False</a:t>
            </a:r>
          </a:p>
          <a:p>
            <a:r>
              <a:rPr lang="en-US" sz="1600" dirty="0" smtClean="0"/>
              <a:t>10.      write "your number is not prime“</a:t>
            </a:r>
          </a:p>
          <a:p>
            <a:endParaRPr lang="en-US" sz="1600" dirty="0" smtClean="0"/>
          </a:p>
          <a:p>
            <a:r>
              <a:rPr lang="en-US" sz="1600" dirty="0" smtClean="0"/>
              <a:t>input = </a:t>
            </a:r>
            <a:r>
              <a:rPr lang="en-US" sz="1600" dirty="0" err="1" smtClean="0"/>
              <a:t>int</a:t>
            </a:r>
            <a:r>
              <a:rPr lang="en-US" sz="1600" dirty="0" smtClean="0"/>
              <a:t>(</a:t>
            </a:r>
            <a:r>
              <a:rPr lang="en-US" sz="1600" dirty="0" err="1" smtClean="0"/>
              <a:t>raw_input</a:t>
            </a:r>
            <a:r>
              <a:rPr lang="en-US" sz="1600" dirty="0" smtClean="0"/>
              <a:t>("Enter a number to see whether it is prime or not: "))</a:t>
            </a:r>
          </a:p>
          <a:p>
            <a:r>
              <a:rPr lang="en-US" sz="1600" dirty="0" smtClean="0"/>
              <a:t>result = True</a:t>
            </a:r>
          </a:p>
          <a:p>
            <a:r>
              <a:rPr lang="en-US" sz="1600" dirty="0" err="1" smtClean="0"/>
              <a:t>newinput</a:t>
            </a:r>
            <a:r>
              <a:rPr lang="en-US" sz="1600" dirty="0" smtClean="0"/>
              <a:t> = </a:t>
            </a:r>
            <a:r>
              <a:rPr lang="en-US" sz="1600" dirty="0" err="1" smtClean="0"/>
              <a:t>int</a:t>
            </a:r>
            <a:r>
              <a:rPr lang="en-US" sz="1600" dirty="0" smtClean="0"/>
              <a:t>(round(input/2))</a:t>
            </a:r>
          </a:p>
          <a:p>
            <a:r>
              <a:rPr lang="en-US" sz="1600" dirty="0" smtClean="0"/>
              <a:t>for </a:t>
            </a:r>
            <a:r>
              <a:rPr lang="en-US" sz="1600" dirty="0" err="1" smtClean="0"/>
              <a:t>i</a:t>
            </a:r>
            <a:r>
              <a:rPr lang="en-US" sz="1600" dirty="0" smtClean="0"/>
              <a:t> in range(</a:t>
            </a:r>
            <a:r>
              <a:rPr lang="en-US" sz="1600" dirty="0" err="1" smtClean="0"/>
              <a:t>newinput</a:t>
            </a:r>
            <a:r>
              <a:rPr lang="en-US" sz="1600" dirty="0" smtClean="0"/>
              <a:t>):</a:t>
            </a:r>
          </a:p>
          <a:p>
            <a:r>
              <a:rPr lang="en-US" sz="1600" dirty="0" smtClean="0"/>
              <a:t>    if input%(i+2) == 0:</a:t>
            </a:r>
          </a:p>
          <a:p>
            <a:r>
              <a:rPr lang="en-US" sz="1600" dirty="0" smtClean="0"/>
              <a:t>        result = False</a:t>
            </a:r>
          </a:p>
          <a:p>
            <a:r>
              <a:rPr lang="en-US" sz="1600" dirty="0" smtClean="0"/>
              <a:t>print result</a:t>
            </a:r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b-5-grey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Settings\mt\Application Data\Microsoft\Templates\db-5-grey.pot</Template>
  <TotalTime>25865</TotalTime>
  <Words>3204</Words>
  <Application>Microsoft Office PowerPoint</Application>
  <PresentationFormat>On-screen Show (4:3)</PresentationFormat>
  <Paragraphs>481</Paragraphs>
  <Slides>44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db-5-grey</vt:lpstr>
      <vt:lpstr>Clip</vt:lpstr>
      <vt:lpstr>CMPT 120  Control Structures in Python</vt:lpstr>
      <vt:lpstr>The If statement</vt:lpstr>
      <vt:lpstr>Example</vt:lpstr>
      <vt:lpstr>Example Odd or Even</vt:lpstr>
      <vt:lpstr>Example Maximum of 3 Numbers</vt:lpstr>
      <vt:lpstr>The For Statement</vt:lpstr>
      <vt:lpstr>The For Statement</vt:lpstr>
      <vt:lpstr>Average </vt:lpstr>
      <vt:lpstr>Prime</vt:lpstr>
      <vt:lpstr>The While statement</vt:lpstr>
      <vt:lpstr>Sum of positive integers</vt:lpstr>
      <vt:lpstr>Choosing Control Structures</vt:lpstr>
      <vt:lpstr>Slide 13</vt:lpstr>
      <vt:lpstr>Perfect number</vt:lpstr>
      <vt:lpstr>Total amount of money in pennies.</vt:lpstr>
      <vt:lpstr>Total amount of money in pennies. Not using integers</vt:lpstr>
      <vt:lpstr>Guessing game </vt:lpstr>
      <vt:lpstr>Trying the loop</vt:lpstr>
      <vt:lpstr>comments</vt:lpstr>
      <vt:lpstr>comments</vt:lpstr>
      <vt:lpstr>comments</vt:lpstr>
      <vt:lpstr>comments</vt:lpstr>
      <vt:lpstr>docstring</vt:lpstr>
      <vt:lpstr>docstring</vt:lpstr>
      <vt:lpstr>Running Time</vt:lpstr>
      <vt:lpstr>How can we compare code?</vt:lpstr>
      <vt:lpstr>Number of “Steps”</vt:lpstr>
      <vt:lpstr>Running </vt:lpstr>
      <vt:lpstr>logarithm</vt:lpstr>
      <vt:lpstr>Slide 30</vt:lpstr>
      <vt:lpstr>Running</vt:lpstr>
      <vt:lpstr>Repeated Letters</vt:lpstr>
      <vt:lpstr>Repeated Letters</vt:lpstr>
      <vt:lpstr>Repeated Letters</vt:lpstr>
      <vt:lpstr>Slide 35</vt:lpstr>
      <vt:lpstr>Run time of repeated words</vt:lpstr>
      <vt:lpstr>Subset Sum</vt:lpstr>
      <vt:lpstr>Subset Sum</vt:lpstr>
      <vt:lpstr>Slide 39</vt:lpstr>
      <vt:lpstr>Debugging</vt:lpstr>
      <vt:lpstr>Syntax Error</vt:lpstr>
      <vt:lpstr>Runtime errors</vt:lpstr>
      <vt:lpstr>Semantic errors</vt:lpstr>
      <vt:lpstr>Reading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 Introduction</dc:title>
  <dc:creator/>
  <cp:lastModifiedBy>abozorgk</cp:lastModifiedBy>
  <cp:revision>1669</cp:revision>
  <cp:lastPrinted>2005-01-10T21:51:57Z</cp:lastPrinted>
  <dcterms:created xsi:type="dcterms:W3CDTF">2011-09-06T15:22:10Z</dcterms:created>
  <dcterms:modified xsi:type="dcterms:W3CDTF">2012-06-11T17:25:46Z</dcterms:modified>
</cp:coreProperties>
</file>